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71" r:id="rId7"/>
    <p:sldId id="260" r:id="rId8"/>
    <p:sldId id="261" r:id="rId9"/>
    <p:sldId id="262" r:id="rId10"/>
    <p:sldId id="291" r:id="rId11"/>
    <p:sldId id="303" r:id="rId12"/>
    <p:sldId id="263" r:id="rId13"/>
    <p:sldId id="264" r:id="rId14"/>
    <p:sldId id="284" r:id="rId15"/>
    <p:sldId id="266" r:id="rId16"/>
    <p:sldId id="267" r:id="rId17"/>
    <p:sldId id="268" r:id="rId18"/>
    <p:sldId id="270" r:id="rId19"/>
    <p:sldId id="286" r:id="rId20"/>
    <p:sldId id="285" r:id="rId21"/>
    <p:sldId id="302" r:id="rId22"/>
    <p:sldId id="314" r:id="rId23"/>
    <p:sldId id="315" r:id="rId24"/>
  </p:sldIdLst>
  <p:sldSz cx="18288000" cy="10287000"/>
  <p:notesSz cx="18288000" cy="10287000"/>
  <p:defaultTextStyle>
    <a:defPPr>
      <a:defRPr kern="0"/>
    </a:def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ũ Minh  Đức" initials="VMĐ"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5" d="100"/>
          <a:sy n="55" d="100"/>
        </p:scale>
        <p:origin x="658" y="38"/>
      </p:cViewPr>
      <p:guideLst>
        <p:guide orient="horz" pos="2838"/>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0070C0"/>
              </a:solidFill>
              <a:ln>
                <a:noFill/>
              </a:ln>
              <a:effectLst/>
            </c:spPr>
          </c:dPt>
          <c:dPt>
            <c:idx val="1"/>
            <c:invertIfNegative val="0"/>
            <c:bubble3D val="0"/>
            <c:spPr>
              <a:solidFill>
                <a:schemeClr val="accent2"/>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en-US" sz="18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[Book1]Sheet1!$G$3:$G$4</c:f>
              <c:strCache>
                <c:ptCount val="2"/>
                <c:pt idx="0">
                  <c:v>Mongodb</c:v>
                </c:pt>
                <c:pt idx="1">
                  <c:v>My SQL</c:v>
                </c:pt>
              </c:strCache>
            </c:strRef>
          </c:cat>
          <c:val>
            <c:numRef>
              <c:f>[Book1]Sheet1!$H$3:$H$4</c:f>
              <c:numCache>
                <c:formatCode>General</c:formatCode>
                <c:ptCount val="2"/>
                <c:pt idx="0">
                  <c:v>0.106</c:v>
                </c:pt>
                <c:pt idx="1">
                  <c:v>0.003</c:v>
                </c:pt>
              </c:numCache>
            </c:numRef>
          </c:val>
        </c:ser>
        <c:dLbls>
          <c:showLegendKey val="0"/>
          <c:showVal val="1"/>
          <c:showCatName val="0"/>
          <c:showSerName val="0"/>
          <c:showPercent val="0"/>
          <c:showBubbleSize val="0"/>
        </c:dLbls>
        <c:gapWidth val="219"/>
        <c:overlap val="-27"/>
        <c:axId val="555160552"/>
        <c:axId val="555167440"/>
      </c:barChart>
      <c:catAx>
        <c:axId val="555160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800" b="1" i="0" u="none" strike="noStrike" kern="1200" baseline="0">
                <a:solidFill>
                  <a:schemeClr val="tx1">
                    <a:lumMod val="65000"/>
                    <a:lumOff val="35000"/>
                  </a:schemeClr>
                </a:solidFill>
                <a:latin typeface="+mn-lt"/>
                <a:ea typeface="+mn-ea"/>
                <a:cs typeface="+mn-cs"/>
              </a:defRPr>
            </a:pPr>
          </a:p>
        </c:txPr>
        <c:crossAx val="555167440"/>
        <c:crosses val="autoZero"/>
        <c:auto val="1"/>
        <c:lblAlgn val="ctr"/>
        <c:lblOffset val="100"/>
        <c:noMultiLvlLbl val="0"/>
      </c:catAx>
      <c:valAx>
        <c:axId val="555167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400" b="0" i="0" u="none" strike="noStrike" kern="1200" baseline="0">
                <a:solidFill>
                  <a:schemeClr val="tx1">
                    <a:lumMod val="65000"/>
                    <a:lumOff val="35000"/>
                  </a:schemeClr>
                </a:solidFill>
                <a:latin typeface="+mn-lt"/>
                <a:ea typeface="+mn-ea"/>
                <a:cs typeface="+mn-cs"/>
              </a:defRPr>
            </a:pPr>
          </a:p>
        </c:txPr>
        <c:crossAx val="555160552"/>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lang="en-US" sz="2000" b="0" i="0" u="none" strike="noStrike" kern="1200" baseline="0">
                <a:solidFill>
                  <a:schemeClr val="tx1">
                    <a:lumMod val="65000"/>
                    <a:lumOff val="35000"/>
                  </a:schemeClr>
                </a:solidFill>
                <a:latin typeface="+mn-lt"/>
                <a:ea typeface="+mn-ea"/>
                <a:cs typeface="+mn-cs"/>
              </a:defRPr>
            </a:pPr>
          </a:p>
        </c:txPr>
      </c:legendEntry>
      <c:legendEntry>
        <c:idx val="1"/>
        <c:txPr>
          <a:bodyPr rot="0" spcFirstLastPara="1" vertOverflow="ellipsis" vert="horz" wrap="square" anchor="ctr" anchorCtr="1"/>
          <a:lstStyle/>
          <a:p>
            <a:pPr>
              <a:defRPr lang="en-US" sz="2000" b="0" i="0" u="none" strike="noStrike" kern="1200" baseline="0">
                <a:solidFill>
                  <a:schemeClr val="tx1">
                    <a:lumMod val="65000"/>
                    <a:lumOff val="35000"/>
                  </a:schemeClr>
                </a:solidFill>
                <a:latin typeface="+mn-lt"/>
                <a:ea typeface="+mn-ea"/>
                <a:cs typeface="+mn-cs"/>
              </a:defRPr>
            </a:pPr>
          </a:p>
        </c:txPr>
      </c:legendEntry>
      <c:layout>
        <c:manualLayout>
          <c:xMode val="edge"/>
          <c:yMode val="edge"/>
          <c:x val="0.834264063248731"/>
          <c:y val="0.393595680895856"/>
        </c:manualLayout>
      </c:layout>
      <c:overlay val="0"/>
      <c:spPr>
        <a:noFill/>
        <a:ln>
          <a:noFill/>
        </a:ln>
        <a:effectLst/>
      </c:spPr>
      <c:txPr>
        <a:bodyPr rot="0" spcFirstLastPara="1" vertOverflow="ellipsis" vert="horz" wrap="square" anchor="ctr" anchorCtr="1"/>
        <a:lstStyle/>
        <a:p>
          <a:pPr>
            <a:defRPr lang="en-US" sz="20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28575" cmpd="sng">
      <a:solidFill>
        <a:schemeClr val="tx1"/>
      </a:solidFill>
      <a:prstDash val="solid"/>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98942077269273"/>
          <c:y val="0.0273147218316931"/>
          <c:w val="0.876462680460576"/>
          <c:h val="0.874914641494276"/>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dPt>
          <c:dPt>
            <c:idx val="1"/>
            <c:invertIfNegative val="0"/>
            <c:bubble3D val="0"/>
            <c:spPr>
              <a:solidFill>
                <a:schemeClr val="accent6">
                  <a:lumMod val="75000"/>
                </a:schemeClr>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en-US" sz="20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[Book1]Sheet1!$D$3:$D$4</c:f>
              <c:strCache>
                <c:ptCount val="2"/>
                <c:pt idx="0">
                  <c:v>Mongodb</c:v>
                </c:pt>
                <c:pt idx="1">
                  <c:v>My SQL</c:v>
                </c:pt>
              </c:strCache>
            </c:strRef>
          </c:cat>
          <c:val>
            <c:numRef>
              <c:f>[Book1]Sheet1!$E$3:$E$4</c:f>
              <c:numCache>
                <c:formatCode>General</c:formatCode>
                <c:ptCount val="2"/>
                <c:pt idx="0">
                  <c:v>0.001</c:v>
                </c:pt>
                <c:pt idx="1">
                  <c:v>0.003</c:v>
                </c:pt>
              </c:numCache>
            </c:numRef>
          </c:val>
        </c:ser>
        <c:dLbls>
          <c:showLegendKey val="0"/>
          <c:showVal val="1"/>
          <c:showCatName val="0"/>
          <c:showSerName val="0"/>
          <c:showPercent val="0"/>
          <c:showBubbleSize val="0"/>
        </c:dLbls>
        <c:gapWidth val="219"/>
        <c:overlap val="-27"/>
        <c:axId val="692971912"/>
        <c:axId val="692972896"/>
      </c:barChart>
      <c:catAx>
        <c:axId val="692971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2000" b="1" i="0" u="none" strike="noStrike" kern="1200" baseline="0">
                <a:solidFill>
                  <a:schemeClr val="tx1">
                    <a:lumMod val="65000"/>
                    <a:lumOff val="35000"/>
                  </a:schemeClr>
                </a:solidFill>
                <a:latin typeface="+mn-lt"/>
                <a:ea typeface="+mn-ea"/>
                <a:cs typeface="+mn-cs"/>
              </a:defRPr>
            </a:pPr>
          </a:p>
        </c:txPr>
        <c:crossAx val="692972896"/>
        <c:crosses val="autoZero"/>
        <c:auto val="1"/>
        <c:lblAlgn val="ctr"/>
        <c:lblOffset val="100"/>
        <c:noMultiLvlLbl val="0"/>
      </c:catAx>
      <c:valAx>
        <c:axId val="692972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2000" b="0" i="0" u="none" strike="noStrike" kern="1200" baseline="0">
                <a:solidFill>
                  <a:schemeClr val="tx1">
                    <a:lumMod val="65000"/>
                    <a:lumOff val="35000"/>
                  </a:schemeClr>
                </a:solidFill>
                <a:latin typeface="+mn-lt"/>
                <a:ea typeface="+mn-ea"/>
                <a:cs typeface="+mn-cs"/>
              </a:defRPr>
            </a:pPr>
          </a:p>
        </c:txPr>
        <c:crossAx val="692971912"/>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lang="en-US" sz="20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1" vertOverflow="ellipsis" vert="horz" wrap="square" anchor="ctr" anchorCtr="1"/>
          <a:lstStyle/>
          <a:p>
            <a:pPr>
              <a:defRPr lang="en-US" sz="20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1" vertOverflow="ellipsis" vert="horz" wrap="square" anchor="ctr" anchorCtr="1"/>
        <a:lstStyle/>
        <a:p>
          <a:pPr>
            <a:defRPr lang="en-US" sz="20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28575" cmpd="sng">
      <a:solidFill>
        <a:schemeClr val="tx1"/>
      </a:solidFill>
      <a:prstDash val="solid"/>
    </a:ln>
    <a:effectLst/>
  </c:spPr>
  <c:txPr>
    <a:bodyPr/>
    <a:lstStyle/>
    <a:p>
      <a:pPr>
        <a:defRPr lang="en-US" sz="14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040631953433"/>
          <c:y val="0.0225516049831772"/>
          <c:w val="0.845817369093231"/>
          <c:h val="0.93419378974934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dPt>
          <c:dPt>
            <c:idx val="1"/>
            <c:invertIfNegative val="0"/>
            <c:bubble3D val="0"/>
            <c:spPr>
              <a:solidFill>
                <a:schemeClr val="accent6">
                  <a:lumMod val="75000"/>
                </a:schemeClr>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en-US" sz="20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[Book1]Sheet1!$D$3:$D$4</c:f>
              <c:strCache>
                <c:ptCount val="2"/>
                <c:pt idx="0">
                  <c:v>Mongodb</c:v>
                </c:pt>
                <c:pt idx="1">
                  <c:v>My SQL</c:v>
                </c:pt>
              </c:strCache>
            </c:strRef>
          </c:cat>
          <c:val>
            <c:numRef>
              <c:f>[Book1]Sheet1!$E$3:$E$4</c:f>
              <c:numCache>
                <c:formatCode>General</c:formatCode>
                <c:ptCount val="2"/>
                <c:pt idx="0">
                  <c:v>0.062</c:v>
                </c:pt>
                <c:pt idx="1">
                  <c:v>0.004</c:v>
                </c:pt>
              </c:numCache>
            </c:numRef>
          </c:val>
        </c:ser>
        <c:dLbls>
          <c:showLegendKey val="0"/>
          <c:showVal val="1"/>
          <c:showCatName val="0"/>
          <c:showSerName val="0"/>
          <c:showPercent val="0"/>
          <c:showBubbleSize val="0"/>
        </c:dLbls>
        <c:gapWidth val="219"/>
        <c:overlap val="-27"/>
        <c:axId val="692971912"/>
        <c:axId val="692972896"/>
      </c:barChart>
      <c:catAx>
        <c:axId val="692971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2400" b="1" i="0" u="none" strike="noStrike" kern="1200" baseline="0">
                <a:solidFill>
                  <a:schemeClr val="tx1">
                    <a:lumMod val="65000"/>
                    <a:lumOff val="35000"/>
                  </a:schemeClr>
                </a:solidFill>
                <a:latin typeface="+mn-lt"/>
                <a:ea typeface="+mn-ea"/>
                <a:cs typeface="+mn-cs"/>
              </a:defRPr>
            </a:pPr>
          </a:p>
        </c:txPr>
        <c:crossAx val="692972896"/>
        <c:crosses val="autoZero"/>
        <c:auto val="1"/>
        <c:lblAlgn val="ctr"/>
        <c:lblOffset val="100"/>
        <c:noMultiLvlLbl val="0"/>
      </c:catAx>
      <c:valAx>
        <c:axId val="692972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800" b="0" i="0" u="none" strike="noStrike" kern="1200" baseline="0">
                <a:solidFill>
                  <a:schemeClr val="tx1">
                    <a:lumMod val="65000"/>
                    <a:lumOff val="35000"/>
                  </a:schemeClr>
                </a:solidFill>
                <a:latin typeface="+mn-lt"/>
                <a:ea typeface="+mn-ea"/>
                <a:cs typeface="+mn-cs"/>
              </a:defRPr>
            </a:pPr>
          </a:p>
        </c:txPr>
        <c:crossAx val="692971912"/>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lang="en-US" sz="24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1" vertOverflow="ellipsis" vert="horz" wrap="square" anchor="ctr" anchorCtr="1"/>
          <a:lstStyle/>
          <a:p>
            <a:pPr>
              <a:defRPr lang="en-US" sz="24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1" vertOverflow="ellipsis" vert="horz" wrap="square" anchor="ctr" anchorCtr="1"/>
        <a:lstStyle/>
        <a:p>
          <a:pPr>
            <a:defRPr lang="en-US" sz="24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28575" cmpd="sng">
      <a:solidFill>
        <a:srgbClr val="FF0000"/>
      </a:solidFill>
      <a:prstDash val="solid"/>
    </a:ln>
    <a:effectLst/>
  </c:spPr>
  <c:txPr>
    <a:bodyPr/>
    <a:lstStyle/>
    <a:p>
      <a:pPr>
        <a:defRPr lang="en-US" sz="1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76350528976688"/>
          <c:y val="0.0335129838314552"/>
          <c:w val="0.776930998970134"/>
          <c:h val="0.875551200391965"/>
        </c:manualLayout>
      </c:layout>
      <c:barChart>
        <c:barDir val="col"/>
        <c:grouping val="clustered"/>
        <c:varyColors val="0"/>
        <c:ser>
          <c:idx val="0"/>
          <c:order val="0"/>
          <c:spPr>
            <a:solidFill>
              <a:schemeClr val="bg2">
                <a:lumMod val="25000"/>
              </a:schemeClr>
            </a:solidFill>
            <a:ln>
              <a:noFill/>
            </a:ln>
            <a:effectLst/>
          </c:spPr>
          <c:invertIfNegative val="0"/>
          <c:dPt>
            <c:idx val="0"/>
            <c:invertIfNegative val="0"/>
            <c:bubble3D val="0"/>
            <c:spPr>
              <a:gradFill>
                <a:gsLst>
                  <a:gs pos="0">
                    <a:srgbClr val="FE4444"/>
                  </a:gs>
                  <a:gs pos="100000">
                    <a:srgbClr val="832B2B"/>
                  </a:gs>
                </a:gsLst>
                <a:lin ang="5400000" scaled="0"/>
              </a:gradFill>
              <a:ln>
                <a:noFill/>
              </a:ln>
              <a:effectLst/>
            </c:spPr>
          </c:dPt>
          <c:dPt>
            <c:idx val="1"/>
            <c:invertIfNegative val="0"/>
            <c:bubble3D val="0"/>
            <c:spPr>
              <a:gradFill>
                <a:gsLst>
                  <a:gs pos="0">
                    <a:srgbClr val="FECF40"/>
                  </a:gs>
                  <a:gs pos="100000">
                    <a:srgbClr val="846C21"/>
                  </a:gs>
                </a:gsLst>
                <a:lin ang="5400000" scaled="0"/>
              </a:gra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en-US" sz="20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[Book1]Sheet1!$D$3:$D$4</c:f>
              <c:strCache>
                <c:ptCount val="2"/>
                <c:pt idx="0">
                  <c:v>Mongodb</c:v>
                </c:pt>
                <c:pt idx="1">
                  <c:v>My SQL</c:v>
                </c:pt>
              </c:strCache>
            </c:strRef>
          </c:cat>
          <c:val>
            <c:numRef>
              <c:f>[Book1]Sheet1!$E$3:$E$4</c:f>
              <c:numCache>
                <c:formatCode>General</c:formatCode>
                <c:ptCount val="2"/>
                <c:pt idx="0">
                  <c:v>0.044</c:v>
                </c:pt>
                <c:pt idx="1">
                  <c:v>0.007</c:v>
                </c:pt>
              </c:numCache>
            </c:numRef>
          </c:val>
        </c:ser>
        <c:dLbls>
          <c:showLegendKey val="0"/>
          <c:showVal val="1"/>
          <c:showCatName val="0"/>
          <c:showSerName val="0"/>
          <c:showPercent val="0"/>
          <c:showBubbleSize val="0"/>
        </c:dLbls>
        <c:gapWidth val="219"/>
        <c:overlap val="-27"/>
        <c:axId val="692971912"/>
        <c:axId val="692972896"/>
      </c:barChart>
      <c:catAx>
        <c:axId val="692971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2000" b="1" i="0" u="none" strike="noStrike" kern="1200" baseline="0">
                <a:solidFill>
                  <a:schemeClr val="tx1">
                    <a:lumMod val="65000"/>
                    <a:lumOff val="35000"/>
                  </a:schemeClr>
                </a:solidFill>
                <a:latin typeface="+mn-lt"/>
                <a:ea typeface="+mn-ea"/>
                <a:cs typeface="+mn-cs"/>
              </a:defRPr>
            </a:pPr>
          </a:p>
        </c:txPr>
        <c:crossAx val="692972896"/>
        <c:crosses val="autoZero"/>
        <c:auto val="1"/>
        <c:lblAlgn val="ctr"/>
        <c:lblOffset val="100"/>
        <c:noMultiLvlLbl val="0"/>
      </c:catAx>
      <c:valAx>
        <c:axId val="692972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800" b="1" i="0" u="none" strike="noStrike" kern="1200" baseline="0">
                <a:solidFill>
                  <a:schemeClr val="tx1">
                    <a:lumMod val="65000"/>
                    <a:lumOff val="35000"/>
                  </a:schemeClr>
                </a:solidFill>
                <a:latin typeface="+mn-lt"/>
                <a:ea typeface="+mn-ea"/>
                <a:cs typeface="+mn-cs"/>
              </a:defRPr>
            </a:pPr>
          </a:p>
        </c:txPr>
        <c:crossAx val="692971912"/>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lang="en-US" sz="28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1" vertOverflow="ellipsis" vert="horz" wrap="square" anchor="ctr" anchorCtr="1"/>
          <a:lstStyle/>
          <a:p>
            <a:pPr>
              <a:defRPr lang="en-US" sz="28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1" vertOverflow="ellipsis" vert="horz" wrap="square" anchor="ctr" anchorCtr="1"/>
        <a:lstStyle/>
        <a:p>
          <a:pPr>
            <a:defRPr lang="en-US" sz="28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28575" cmpd="sng">
      <a:solidFill>
        <a:schemeClr val="tx1"/>
      </a:solidFill>
      <a:prstDash val="soli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143999" y="0"/>
            <a:ext cx="9144000" cy="10287000"/>
          </a:xfrm>
          <a:custGeom>
            <a:avLst/>
            <a:gdLst/>
            <a:ahLst/>
            <a:cxnLst/>
            <a:rect l="l" t="t" r="r" b="b"/>
            <a:pathLst>
              <a:path w="9144000" h="10287000">
                <a:moveTo>
                  <a:pt x="9143999" y="10286999"/>
                </a:moveTo>
                <a:lnTo>
                  <a:pt x="0" y="10286999"/>
                </a:lnTo>
                <a:lnTo>
                  <a:pt x="0" y="0"/>
                </a:lnTo>
                <a:lnTo>
                  <a:pt x="9143999" y="0"/>
                </a:lnTo>
                <a:lnTo>
                  <a:pt x="9143999" y="10286999"/>
                </a:lnTo>
                <a:close/>
              </a:path>
            </a:pathLst>
          </a:custGeom>
          <a:solidFill>
            <a:srgbClr val="F2F2F2"/>
          </a:solidFill>
        </p:spPr>
        <p:txBody>
          <a:bodyPr wrap="square" lIns="0" tIns="0" rIns="0" bIns="0" rtlCol="0"/>
          <a:lstStyle/>
          <a:p/>
        </p:txBody>
      </p:sp>
      <p:pic>
        <p:nvPicPr>
          <p:cNvPr id="17" name="bg object 17"/>
          <p:cNvPicPr/>
          <p:nvPr/>
        </p:nvPicPr>
        <p:blipFill>
          <a:blip r:embed="rId2" cstate="print"/>
          <a:stretch>
            <a:fillRect/>
          </a:stretch>
        </p:blipFill>
        <p:spPr>
          <a:xfrm>
            <a:off x="9723848" y="1114038"/>
            <a:ext cx="7981949" cy="8058149"/>
          </a:xfrm>
          <a:prstGeom prst="rect">
            <a:avLst/>
          </a:prstGeom>
        </p:spPr>
      </p:pic>
      <p:pic>
        <p:nvPicPr>
          <p:cNvPr id="18" name="bg object 18"/>
          <p:cNvPicPr/>
          <p:nvPr/>
        </p:nvPicPr>
        <p:blipFill>
          <a:blip r:embed="rId3" cstate="print"/>
          <a:stretch>
            <a:fillRect/>
          </a:stretch>
        </p:blipFill>
        <p:spPr>
          <a:xfrm>
            <a:off x="8224458" y="424336"/>
            <a:ext cx="5097529" cy="3030777"/>
          </a:xfrm>
          <a:prstGeom prst="rect">
            <a:avLst/>
          </a:prstGeom>
        </p:spPr>
      </p:pic>
      <p:pic>
        <p:nvPicPr>
          <p:cNvPr id="19" name="bg object 19"/>
          <p:cNvPicPr/>
          <p:nvPr/>
        </p:nvPicPr>
        <p:blipFill>
          <a:blip r:embed="rId4" cstate="print"/>
          <a:stretch>
            <a:fillRect/>
          </a:stretch>
        </p:blipFill>
        <p:spPr>
          <a:xfrm>
            <a:off x="15054175" y="7132742"/>
            <a:ext cx="2209799" cy="2124074"/>
          </a:xfrm>
          <a:prstGeom prst="rect">
            <a:avLst/>
          </a:prstGeom>
        </p:spPr>
      </p:pic>
      <p:sp>
        <p:nvSpPr>
          <p:cNvPr id="2" name="Holder 2"/>
          <p:cNvSpPr>
            <a:spLocks noGrp="1"/>
          </p:cNvSpPr>
          <p:nvPr>
            <p:ph type="ctrTitle"/>
          </p:nvPr>
        </p:nvSpPr>
        <p:spPr>
          <a:xfrm>
            <a:off x="1016000" y="1030714"/>
            <a:ext cx="3112770" cy="871219"/>
          </a:xfrm>
          <a:prstGeom prst="rect">
            <a:avLst/>
          </a:prstGeom>
        </p:spPr>
        <p:txBody>
          <a:bodyPr wrap="square" lIns="0" tIns="0" rIns="0" bIns="0">
            <a:spAutoFit/>
          </a:bodyPr>
          <a:lstStyle>
            <a:lvl1pPr>
              <a:defRPr sz="2400" b="0" i="0">
                <a:solidFill>
                  <a:srgbClr val="242423"/>
                </a:solidFill>
                <a:latin typeface="Tahoma" panose="020B0604030504040204"/>
                <a:cs typeface="Tahoma" panose="020B0604030504040204"/>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rgbClr val="242423"/>
                </a:solidFill>
                <a:latin typeface="Tahoma" panose="020B0604030504040204"/>
                <a:cs typeface="Tahoma" panose="020B0604030504040204"/>
              </a:defRPr>
            </a:lvl1pPr>
          </a:lstStyle>
          <a:p/>
        </p:txBody>
      </p:sp>
      <p:sp>
        <p:nvSpPr>
          <p:cNvPr id="3" name="Holder 3"/>
          <p:cNvSpPr>
            <a:spLocks noGrp="1"/>
          </p:cNvSpPr>
          <p:nvPr>
            <p:ph type="body" idx="1"/>
          </p:nvPr>
        </p:nvSpPr>
        <p:spPr/>
        <p:txBody>
          <a:bodyPr lIns="0" tIns="0" rIns="0" bIns="0"/>
          <a:lstStyle>
            <a:lvl1pPr>
              <a:defRPr sz="2100" b="0" i="0">
                <a:solidFill>
                  <a:srgbClr val="242423"/>
                </a:solidFill>
                <a:latin typeface="Tahoma" panose="020B0604030504040204"/>
                <a:cs typeface="Tahoma" panose="020B060403050404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5000" b="0" i="0">
                <a:solidFill>
                  <a:srgbClr val="242423"/>
                </a:solidFill>
                <a:latin typeface="Tahoma" panose="020B0604030504040204"/>
                <a:cs typeface="Tahoma" panose="020B060403050404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rgbClr val="242423"/>
                </a:solidFill>
                <a:latin typeface="Tahoma" panose="020B0604030504040204"/>
                <a:cs typeface="Tahoma" panose="020B060403050404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788719" y="3"/>
            <a:ext cx="9496425" cy="10287000"/>
          </a:xfrm>
          <a:custGeom>
            <a:avLst/>
            <a:gdLst/>
            <a:ahLst/>
            <a:cxnLst/>
            <a:rect l="l" t="t" r="r" b="b"/>
            <a:pathLst>
              <a:path w="9496425" h="10287000">
                <a:moveTo>
                  <a:pt x="9496424" y="10286999"/>
                </a:moveTo>
                <a:lnTo>
                  <a:pt x="0" y="10286999"/>
                </a:lnTo>
                <a:lnTo>
                  <a:pt x="0" y="0"/>
                </a:lnTo>
                <a:lnTo>
                  <a:pt x="9496424" y="0"/>
                </a:lnTo>
                <a:lnTo>
                  <a:pt x="9496424" y="10286999"/>
                </a:lnTo>
                <a:close/>
              </a:path>
            </a:pathLst>
          </a:custGeom>
          <a:solidFill>
            <a:srgbClr val="F2F2F2"/>
          </a:solidFill>
        </p:spPr>
        <p:txBody>
          <a:bodyPr wrap="square" lIns="0" tIns="0" rIns="0" bIns="0" rtlCol="0"/>
          <a:lstStyle/>
          <a:p/>
        </p:txBody>
      </p:sp>
      <p:pic>
        <p:nvPicPr>
          <p:cNvPr id="17" name="bg object 17"/>
          <p:cNvPicPr/>
          <p:nvPr/>
        </p:nvPicPr>
        <p:blipFill>
          <a:blip r:embed="rId2" cstate="print"/>
          <a:stretch>
            <a:fillRect/>
          </a:stretch>
        </p:blipFill>
        <p:spPr>
          <a:xfrm>
            <a:off x="9945645" y="2035805"/>
            <a:ext cx="7315199" cy="6219824"/>
          </a:xfrm>
          <a:prstGeom prst="rect">
            <a:avLst/>
          </a:prstGeom>
        </p:spPr>
      </p:pic>
      <p:pic>
        <p:nvPicPr>
          <p:cNvPr id="18" name="bg object 18"/>
          <p:cNvPicPr/>
          <p:nvPr/>
        </p:nvPicPr>
        <p:blipFill>
          <a:blip r:embed="rId3" cstate="print"/>
          <a:stretch>
            <a:fillRect/>
          </a:stretch>
        </p:blipFill>
        <p:spPr>
          <a:xfrm>
            <a:off x="7355488" y="465373"/>
            <a:ext cx="3581399" cy="2581274"/>
          </a:xfrm>
          <a:prstGeom prst="rect">
            <a:avLst/>
          </a:prstGeom>
        </p:spPr>
      </p:pic>
      <p:pic>
        <p:nvPicPr>
          <p:cNvPr id="19" name="bg object 19"/>
          <p:cNvPicPr/>
          <p:nvPr/>
        </p:nvPicPr>
        <p:blipFill>
          <a:blip r:embed="rId4" cstate="print"/>
          <a:stretch>
            <a:fillRect/>
          </a:stretch>
        </p:blipFill>
        <p:spPr>
          <a:xfrm>
            <a:off x="14617796" y="3"/>
            <a:ext cx="2871196" cy="2636782"/>
          </a:xfrm>
          <a:prstGeom prst="rect">
            <a:avLst/>
          </a:prstGeom>
        </p:spPr>
      </p:pic>
      <p:pic>
        <p:nvPicPr>
          <p:cNvPr id="20" name="bg object 20"/>
          <p:cNvPicPr/>
          <p:nvPr/>
        </p:nvPicPr>
        <p:blipFill>
          <a:blip r:embed="rId5" cstate="print"/>
          <a:stretch>
            <a:fillRect/>
          </a:stretch>
        </p:blipFill>
        <p:spPr>
          <a:xfrm>
            <a:off x="8303695" y="7148259"/>
            <a:ext cx="2285999" cy="2209799"/>
          </a:xfrm>
          <a:prstGeom prst="rect">
            <a:avLst/>
          </a:prstGeom>
        </p:spPr>
      </p:pic>
      <p:pic>
        <p:nvPicPr>
          <p:cNvPr id="21" name="bg object 21"/>
          <p:cNvPicPr/>
          <p:nvPr/>
        </p:nvPicPr>
        <p:blipFill>
          <a:blip r:embed="rId6" cstate="print"/>
          <a:stretch>
            <a:fillRect/>
          </a:stretch>
        </p:blipFill>
        <p:spPr>
          <a:xfrm>
            <a:off x="13602473" y="8731129"/>
            <a:ext cx="2362199" cy="155587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16000" y="1000436"/>
            <a:ext cx="8256905" cy="2557337"/>
          </a:xfrm>
          <a:prstGeom prst="rect">
            <a:avLst/>
          </a:prstGeom>
        </p:spPr>
        <p:txBody>
          <a:bodyPr wrap="square" lIns="0" tIns="0" rIns="0" bIns="0">
            <a:spAutoFit/>
          </a:bodyPr>
          <a:lstStyle>
            <a:lvl1pPr>
              <a:defRPr sz="5000" b="0" i="0">
                <a:solidFill>
                  <a:srgbClr val="242423"/>
                </a:solidFill>
                <a:latin typeface="Tahoma" panose="020B0604030504040204"/>
                <a:cs typeface="Tahoma" panose="020B0604030504040204"/>
              </a:defRPr>
            </a:lvl1pPr>
          </a:lstStyle>
          <a:p/>
        </p:txBody>
      </p:sp>
      <p:sp>
        <p:nvSpPr>
          <p:cNvPr id="3" name="Holder 3"/>
          <p:cNvSpPr>
            <a:spLocks noGrp="1"/>
          </p:cNvSpPr>
          <p:nvPr>
            <p:ph type="body" idx="1"/>
          </p:nvPr>
        </p:nvSpPr>
        <p:spPr>
          <a:xfrm>
            <a:off x="1016000" y="4725780"/>
            <a:ext cx="8265795" cy="3500120"/>
          </a:xfrm>
          <a:prstGeom prst="rect">
            <a:avLst/>
          </a:prstGeom>
        </p:spPr>
        <p:txBody>
          <a:bodyPr wrap="square" lIns="0" tIns="0" rIns="0" bIns="0">
            <a:spAutoFit/>
          </a:bodyPr>
          <a:lstStyle>
            <a:lvl1pPr>
              <a:defRPr sz="2100" b="0" i="0">
                <a:solidFill>
                  <a:srgbClr val="242423"/>
                </a:solidFill>
                <a:latin typeface="Tahoma" panose="020B0604030504040204"/>
                <a:cs typeface="Tahoma" panose="020B0604030504040204"/>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chart" Target="../charts/chart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chart" Target="../charts/chart3.xml"/></Relationships>
</file>

<file path=ppt/slides/_rels/slide14.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0" Type="http://schemas.openxmlformats.org/officeDocument/2006/relationships/slideLayout" Target="../slideLayouts/slideLayout3.xml"/><Relationship Id="rId1" Type="http://schemas.openxmlformats.org/officeDocument/2006/relationships/image" Target="../media/image44.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23.png"/><Relationship Id="rId2" Type="http://schemas.openxmlformats.org/officeDocument/2006/relationships/image" Target="../media/image59.png"/><Relationship Id="rId1" Type="http://schemas.openxmlformats.org/officeDocument/2006/relationships/chart" Target="../charts/chart4.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6.png"/><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7.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52400" y="342900"/>
            <a:ext cx="8763000" cy="439095"/>
          </a:xfrm>
          <a:prstGeom prst="rect">
            <a:avLst/>
          </a:prstGeom>
        </p:spPr>
        <p:txBody>
          <a:bodyPr vert="horz" wrap="square" lIns="0" tIns="12700" rIns="0" bIns="0" rtlCol="0">
            <a:spAutoFit/>
          </a:bodyPr>
          <a:lstStyle/>
          <a:p>
            <a:pPr marL="12700" marR="5080" algn="ctr">
              <a:lnSpc>
                <a:spcPct val="116000"/>
              </a:lnSpc>
              <a:spcBef>
                <a:spcPts val="100"/>
              </a:spcBef>
            </a:pPr>
            <a:r>
              <a:rPr lang="en-US" sz="2600" b="1" spc="-20" dirty="0" err="1">
                <a:latin typeface="Times New Roman" panose="02020603050405020304" pitchFamily="18" charset="0"/>
                <a:cs typeface="Times New Roman" panose="02020603050405020304" pitchFamily="18" charset="0"/>
              </a:rPr>
              <a:t>Trường</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Đại</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Học</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Tài</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Nguyên</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và</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Môi</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Trường</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Tp</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Hồ</a:t>
            </a:r>
            <a:r>
              <a:rPr lang="en-US" sz="2600" b="1" spc="-20" dirty="0">
                <a:latin typeface="Times New Roman" panose="02020603050405020304" pitchFamily="18" charset="0"/>
                <a:cs typeface="Times New Roman" panose="02020603050405020304" pitchFamily="18" charset="0"/>
              </a:rPr>
              <a:t> </a:t>
            </a:r>
            <a:r>
              <a:rPr lang="en-US" sz="2600" b="1" spc="-20" dirty="0" err="1">
                <a:latin typeface="Times New Roman" panose="02020603050405020304" pitchFamily="18" charset="0"/>
                <a:cs typeface="Times New Roman" panose="02020603050405020304" pitchFamily="18" charset="0"/>
              </a:rPr>
              <a:t>Chí</a:t>
            </a:r>
            <a:r>
              <a:rPr lang="en-US" sz="2600" b="1" spc="-20" dirty="0">
                <a:latin typeface="Times New Roman" panose="02020603050405020304" pitchFamily="18" charset="0"/>
                <a:cs typeface="Times New Roman" panose="02020603050405020304" pitchFamily="18" charset="0"/>
              </a:rPr>
              <a:t> Minh</a:t>
            </a:r>
            <a:endParaRPr sz="2600" b="1" spc="-2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90550" y="2628900"/>
            <a:ext cx="8115300" cy="3836115"/>
          </a:xfrm>
          <a:prstGeom prst="rect">
            <a:avLst/>
          </a:prstGeom>
          <a:noFill/>
        </p:spPr>
        <p:txBody>
          <a:bodyPr wrap="square" rtlCol="0">
            <a:spAutoFit/>
          </a:bodyPr>
          <a:lstStyle/>
          <a:p>
            <a:pPr marL="12700" marR="5080" algn="ctr">
              <a:lnSpc>
                <a:spcPts val="10150"/>
              </a:lnSpc>
              <a:spcBef>
                <a:spcPts val="280"/>
              </a:spcBef>
            </a:pPr>
            <a:r>
              <a:rPr lang="en-US" sz="3600" b="1" dirty="0">
                <a:solidFill>
                  <a:schemeClr val="accent6">
                    <a:lumMod val="75000"/>
                  </a:schemeClr>
                </a:solidFill>
                <a:latin typeface="Times New Roman" panose="02020603050405020304" pitchFamily="18" charset="0"/>
                <a:cs typeface="Times New Roman" panose="02020603050405020304" pitchFamily="18" charset="0"/>
              </a:rPr>
              <a:t>CHUYÊN ĐỀ:</a:t>
            </a:r>
            <a:endParaRPr lang="en-US" sz="3600" b="1" dirty="0">
              <a:solidFill>
                <a:schemeClr val="accent6">
                  <a:lumMod val="75000"/>
                </a:schemeClr>
              </a:solidFill>
              <a:latin typeface="Times New Roman" panose="02020603050405020304" pitchFamily="18" charset="0"/>
              <a:cs typeface="Times New Roman" panose="02020603050405020304" pitchFamily="18" charset="0"/>
            </a:endParaRPr>
          </a:p>
          <a:p>
            <a:pPr marL="12700" marR="5080" algn="ctr">
              <a:lnSpc>
                <a:spcPts val="10150"/>
              </a:lnSpc>
              <a:spcBef>
                <a:spcPts val="280"/>
              </a:spcBef>
            </a:pPr>
            <a:r>
              <a:rPr lang="en-US" sz="3600" b="1" dirty="0">
                <a:solidFill>
                  <a:schemeClr val="accent6">
                    <a:lumMod val="75000"/>
                  </a:schemeClr>
                </a:solidFill>
                <a:latin typeface="Times New Roman" panose="02020603050405020304" pitchFamily="18" charset="0"/>
                <a:cs typeface="Times New Roman" panose="02020603050405020304" pitchFamily="18" charset="0"/>
              </a:rPr>
              <a:t>SO SÁNH GIỮA NOSQL VÀ RDBMS: LƯU TRỮ VÀ TRUY XUẤT</a:t>
            </a:r>
            <a:endParaRPr lang="vi-VN" sz="36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2095500" y="952500"/>
            <a:ext cx="5105400" cy="461665"/>
          </a:xfrm>
          <a:prstGeom prst="rect">
            <a:avLst/>
          </a:prstGeom>
          <a:noFill/>
        </p:spPr>
        <p:txBody>
          <a:bodyPr wrap="square" rtlCol="0">
            <a:spAutoFit/>
          </a:bodyPr>
          <a:lstStyle/>
          <a:p>
            <a:pPr algn="ctr"/>
            <a:r>
              <a:rPr lang="en-US" sz="2400" b="1" dirty="0">
                <a:latin typeface="Times New Roman" panose="02020603050405020304" pitchFamily="18" charset="0"/>
                <a:ea typeface="Tahoma" panose="020B0604030504040204" pitchFamily="34" charset="0"/>
                <a:cs typeface="Times New Roman" panose="02020603050405020304" pitchFamily="18" charset="0"/>
              </a:rPr>
              <a:t>KHOA HTTT &amp; VIỄN THÁM</a:t>
            </a: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p:cNvSpPr txBox="1"/>
          <p:nvPr/>
        </p:nvSpPr>
        <p:spPr>
          <a:xfrm>
            <a:off x="3943350" y="7448917"/>
            <a:ext cx="1409700" cy="461665"/>
          </a:xfrm>
          <a:prstGeom prst="rect">
            <a:avLst/>
          </a:prstGeom>
          <a:noFill/>
        </p:spPr>
        <p:txBody>
          <a:bodyPr wrap="square" rtlCol="0">
            <a:spAutoFit/>
          </a:bodyPr>
          <a:lstStyle/>
          <a:p>
            <a:r>
              <a:rPr lang="en-US" sz="2400" b="1" dirty="0" err="1">
                <a:solidFill>
                  <a:schemeClr val="accent3"/>
                </a:solidFill>
                <a:latin typeface="Times New Roman" panose="02020603050405020304" pitchFamily="18" charset="0"/>
                <a:cs typeface="Times New Roman" panose="02020603050405020304" pitchFamily="18" charset="0"/>
              </a:rPr>
              <a:t>Nhóm</a:t>
            </a:r>
            <a:r>
              <a:rPr lang="en-US" sz="2400" b="1" dirty="0">
                <a:solidFill>
                  <a:schemeClr val="accent3"/>
                </a:solidFill>
                <a:latin typeface="Times New Roman" panose="02020603050405020304" pitchFamily="18" charset="0"/>
                <a:cs typeface="Times New Roman" panose="02020603050405020304" pitchFamily="18" charset="0"/>
              </a:rPr>
              <a:t> 6</a:t>
            </a:r>
            <a:endParaRPr lang="en-US" sz="2400" b="1" dirty="0">
              <a:solidFill>
                <a:schemeClr val="accent3"/>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009650" y="8296104"/>
            <a:ext cx="7048500" cy="461665"/>
          </a:xfrm>
          <a:prstGeom prst="rect">
            <a:avLst/>
          </a:prstGeom>
          <a:noFill/>
        </p:spPr>
        <p:txBody>
          <a:bodyPr wrap="square" rtlCol="0">
            <a:spAutoFit/>
          </a:bodyPr>
          <a:lstStyle/>
          <a:p>
            <a:pPr algn="ctr"/>
            <a:r>
              <a:rPr lang="en-US" sz="2400" b="1" dirty="0" err="1">
                <a:latin typeface="Times New Roman" panose="02020603050405020304" pitchFamily="18" charset="0"/>
                <a:cs typeface="Times New Roman" panose="02020603050405020304" pitchFamily="18" charset="0"/>
              </a:rPr>
              <a:t>Giảng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hướng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dẫn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ThS</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Phạm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Trọng</a:t>
            </a:r>
            <a:r>
              <a:rPr lang="en-US" sz="2400" b="1" dirty="0">
                <a:latin typeface="Times New Roman" panose="02020603050405020304" pitchFamily="18" charset="0"/>
                <a:cs typeface="Times New Roman" panose="02020603050405020304" pitchFamily="18" charset="0"/>
              </a:rPr>
              <a:t> Huynh</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hart 3"/>
          <p:cNvGraphicFramePr/>
          <p:nvPr/>
        </p:nvGraphicFramePr>
        <p:xfrm>
          <a:off x="3048000" y="2476500"/>
          <a:ext cx="11706860" cy="6648450"/>
        </p:xfrm>
        <a:graphic>
          <a:graphicData uri="http://schemas.openxmlformats.org/drawingml/2006/chart">
            <c:chart xmlns:c="http://schemas.openxmlformats.org/drawingml/2006/chart" xmlns:r="http://schemas.openxmlformats.org/officeDocument/2006/relationships" r:id="rId1"/>
          </a:graphicData>
        </a:graphic>
      </p:graphicFrame>
      <p:sp>
        <p:nvSpPr>
          <p:cNvPr id="7" name="Text Box 6"/>
          <p:cNvSpPr txBox="1"/>
          <p:nvPr/>
        </p:nvSpPr>
        <p:spPr>
          <a:xfrm>
            <a:off x="6934200" y="800100"/>
            <a:ext cx="5041265" cy="645160"/>
          </a:xfrm>
          <a:prstGeom prst="rect">
            <a:avLst/>
          </a:prstGeom>
          <a:noFill/>
        </p:spPr>
        <p:txBody>
          <a:bodyPr wrap="none" rtlCol="0">
            <a:spAutoFit/>
          </a:bodyPr>
          <a:p>
            <a:r>
              <a:rPr lang="vi-VN" altLang="en-US" sz="3600" b="1">
                <a:solidFill>
                  <a:srgbClr val="FF0000"/>
                </a:solidFill>
              </a:rPr>
              <a:t>INSERT NGƯỜI DÙNG</a:t>
            </a:r>
            <a:endParaRPr lang="vi-VN" altLang="en-US" sz="36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51454" y="7841681"/>
            <a:ext cx="3267074" cy="2445318"/>
          </a:xfrm>
          <a:prstGeom prst="rect">
            <a:avLst/>
          </a:prstGeom>
        </p:spPr>
      </p:pic>
      <p:pic>
        <p:nvPicPr>
          <p:cNvPr id="3" name="object 3"/>
          <p:cNvPicPr/>
          <p:nvPr/>
        </p:nvPicPr>
        <p:blipFill>
          <a:blip r:embed="rId3" cstate="print"/>
          <a:stretch>
            <a:fillRect/>
          </a:stretch>
        </p:blipFill>
        <p:spPr>
          <a:xfrm>
            <a:off x="6211736" y="7515950"/>
            <a:ext cx="2696078" cy="2490620"/>
          </a:xfrm>
          <a:prstGeom prst="rect">
            <a:avLst/>
          </a:prstGeom>
        </p:spPr>
      </p:pic>
      <p:sp>
        <p:nvSpPr>
          <p:cNvPr id="8" name="Content Placeholder 7"/>
          <p:cNvSpPr>
            <a:spLocks noGrp="1"/>
          </p:cNvSpPr>
          <p:nvPr>
            <p:ph sz="half" idx="3"/>
          </p:nvPr>
        </p:nvSpPr>
        <p:spPr/>
        <p:txBody>
          <a:bodyPr/>
          <a:p>
            <a:endParaRPr lang="en-US"/>
          </a:p>
        </p:txBody>
      </p:sp>
      <p:grpSp>
        <p:nvGrpSpPr>
          <p:cNvPr id="4" name="object 4"/>
          <p:cNvGrpSpPr/>
          <p:nvPr/>
        </p:nvGrpSpPr>
        <p:grpSpPr>
          <a:xfrm>
            <a:off x="0" y="-46354"/>
            <a:ext cx="18288000" cy="8447405"/>
            <a:chOff x="0" y="1"/>
            <a:chExt cx="18288000" cy="8447405"/>
          </a:xfrm>
        </p:grpSpPr>
        <p:pic>
          <p:nvPicPr>
            <p:cNvPr id="5" name="object 5"/>
            <p:cNvPicPr/>
            <p:nvPr/>
          </p:nvPicPr>
          <p:blipFill>
            <a:blip r:embed="rId4" cstate="print"/>
            <a:stretch>
              <a:fillRect/>
            </a:stretch>
          </p:blipFill>
          <p:spPr>
            <a:xfrm>
              <a:off x="1952946" y="1"/>
              <a:ext cx="4257372" cy="2873251"/>
            </a:xfrm>
            <a:prstGeom prst="rect">
              <a:avLst/>
            </a:prstGeom>
          </p:spPr>
        </p:pic>
        <p:sp>
          <p:nvSpPr>
            <p:cNvPr id="6" name="object 6"/>
            <p:cNvSpPr/>
            <p:nvPr/>
          </p:nvSpPr>
          <p:spPr>
            <a:xfrm>
              <a:off x="0" y="1836841"/>
              <a:ext cx="18288000" cy="6610350"/>
            </a:xfrm>
            <a:custGeom>
              <a:avLst/>
              <a:gdLst/>
              <a:ahLst/>
              <a:cxnLst/>
              <a:rect l="l" t="t" r="r" b="b"/>
              <a:pathLst>
                <a:path w="18288000" h="6610350">
                  <a:moveTo>
                    <a:pt x="18287998" y="6610349"/>
                  </a:moveTo>
                  <a:lnTo>
                    <a:pt x="0" y="6610349"/>
                  </a:lnTo>
                  <a:lnTo>
                    <a:pt x="0" y="0"/>
                  </a:lnTo>
                  <a:lnTo>
                    <a:pt x="18287998" y="0"/>
                  </a:lnTo>
                  <a:lnTo>
                    <a:pt x="18287998" y="6610349"/>
                  </a:lnTo>
                  <a:close/>
                </a:path>
              </a:pathLst>
            </a:custGeom>
            <a:solidFill>
              <a:srgbClr val="F2F2F2"/>
            </a:solidFill>
          </p:spPr>
          <p:txBody>
            <a:bodyPr wrap="square" lIns="0" tIns="0" rIns="0" bIns="0" rtlCol="0"/>
            <a:lstStyle/>
            <a:p/>
          </p:txBody>
        </p:sp>
      </p:grpSp>
      <p:grpSp>
        <p:nvGrpSpPr>
          <p:cNvPr id="10" name="object 10"/>
          <p:cNvGrpSpPr/>
          <p:nvPr/>
        </p:nvGrpSpPr>
        <p:grpSpPr>
          <a:xfrm>
            <a:off x="-61595" y="1"/>
            <a:ext cx="16760190" cy="10010775"/>
            <a:chOff x="0" y="1"/>
            <a:chExt cx="16760190" cy="10010775"/>
          </a:xfrm>
        </p:grpSpPr>
        <p:pic>
          <p:nvPicPr>
            <p:cNvPr id="11" name="object 11"/>
            <p:cNvPicPr/>
            <p:nvPr/>
          </p:nvPicPr>
          <p:blipFill>
            <a:blip r:embed="rId5" cstate="print"/>
            <a:stretch>
              <a:fillRect/>
            </a:stretch>
          </p:blipFill>
          <p:spPr>
            <a:xfrm>
              <a:off x="0" y="6861918"/>
              <a:ext cx="3024321" cy="3148383"/>
            </a:xfrm>
            <a:prstGeom prst="rect">
              <a:avLst/>
            </a:prstGeom>
          </p:spPr>
        </p:pic>
        <p:pic>
          <p:nvPicPr>
            <p:cNvPr id="12" name="object 12"/>
            <p:cNvPicPr/>
            <p:nvPr/>
          </p:nvPicPr>
          <p:blipFill>
            <a:blip r:embed="rId6" cstate="print"/>
            <a:stretch>
              <a:fillRect/>
            </a:stretch>
          </p:blipFill>
          <p:spPr>
            <a:xfrm>
              <a:off x="14464165" y="499546"/>
              <a:ext cx="2295524" cy="1990724"/>
            </a:xfrm>
            <a:prstGeom prst="rect">
              <a:avLst/>
            </a:prstGeom>
          </p:spPr>
        </p:pic>
        <p:pic>
          <p:nvPicPr>
            <p:cNvPr id="13" name="object 13"/>
            <p:cNvPicPr/>
            <p:nvPr/>
          </p:nvPicPr>
          <p:blipFill>
            <a:blip r:embed="rId7" cstate="print"/>
            <a:stretch>
              <a:fillRect/>
            </a:stretch>
          </p:blipFill>
          <p:spPr>
            <a:xfrm>
              <a:off x="8291279" y="1"/>
              <a:ext cx="3378962" cy="2726101"/>
            </a:xfrm>
            <a:prstGeom prst="rect">
              <a:avLst/>
            </a:prstGeom>
          </p:spPr>
        </p:pic>
      </p:grpSp>
      <p:sp>
        <p:nvSpPr>
          <p:cNvPr id="15" name="Title 14"/>
          <p:cNvSpPr>
            <a:spLocks noGrp="1"/>
          </p:cNvSpPr>
          <p:nvPr>
            <p:ph type="title"/>
          </p:nvPr>
        </p:nvSpPr>
        <p:spPr>
          <a:xfrm>
            <a:off x="5715000" y="571500"/>
            <a:ext cx="8868410" cy="830580"/>
          </a:xfrm>
        </p:spPr>
        <p:txBody>
          <a:bodyPr wrap="square"/>
          <a:lstStyle/>
          <a:p>
            <a:r>
              <a:rPr lang="vi-VN" altLang="en-US" sz="5400">
                <a:sym typeface="+mn-ea"/>
              </a:rPr>
              <a:t>TRUY VẤN DỮ LIỆU</a:t>
            </a:r>
            <a:endParaRPr lang="vi-VN" altLang="en-US" sz="5400" b="1"/>
          </a:p>
        </p:txBody>
      </p:sp>
      <p:graphicFrame>
        <p:nvGraphicFramePr>
          <p:cNvPr id="7" name="Content Placeholder 6"/>
          <p:cNvGraphicFramePr/>
          <p:nvPr>
            <p:ph sz="half" idx="2"/>
          </p:nvPr>
        </p:nvGraphicFramePr>
        <p:xfrm>
          <a:off x="3505200" y="2019300"/>
          <a:ext cx="10864215" cy="6323330"/>
        </p:xfrm>
        <a:graphic>
          <a:graphicData uri="http://schemas.openxmlformats.org/drawingml/2006/chart">
            <c:chart xmlns:c="http://schemas.openxmlformats.org/drawingml/2006/chart" xmlns:r="http://schemas.openxmlformats.org/officeDocument/2006/relationships" r:id="rId1"/>
          </a:graphicData>
        </a:graphic>
      </p:graphicFrame>
      <p:sp>
        <p:nvSpPr>
          <p:cNvPr id="14" name="Text Box 13"/>
          <p:cNvSpPr txBox="1"/>
          <p:nvPr/>
        </p:nvSpPr>
        <p:spPr>
          <a:xfrm>
            <a:off x="12689840" y="8618855"/>
            <a:ext cx="4042410" cy="398780"/>
          </a:xfrm>
          <a:prstGeom prst="rect">
            <a:avLst/>
          </a:prstGeom>
          <a:noFill/>
        </p:spPr>
        <p:txBody>
          <a:bodyPr wrap="square" rtlCol="0">
            <a:spAutoFit/>
          </a:bodyPr>
          <a:p>
            <a:r>
              <a:rPr lang="vi-VN" altLang="en-US" sz="2000" b="1"/>
              <a:t>Số lần chạy trung bình</a:t>
            </a:r>
            <a:r>
              <a:rPr lang="vi-VN" altLang="en-US" sz="2000"/>
              <a:t> : </a:t>
            </a:r>
            <a:r>
              <a:rPr lang="vi-VN" altLang="en-US" sz="2000"/>
              <a:t>5 lần</a:t>
            </a:r>
            <a:endParaRPr lang="vi-VN" altLang="en-US" sz="20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9690" y="-114300"/>
            <a:ext cx="18288000" cy="4620116"/>
            <a:chOff x="0" y="0"/>
            <a:chExt cx="18288000" cy="4620116"/>
          </a:xfrm>
        </p:grpSpPr>
        <p:sp>
          <p:nvSpPr>
            <p:cNvPr id="3" name="object 3"/>
            <p:cNvSpPr/>
            <p:nvPr/>
          </p:nvSpPr>
          <p:spPr>
            <a:xfrm>
              <a:off x="0" y="762491"/>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9999021" y="0"/>
              <a:ext cx="7877174" cy="3386723"/>
            </a:xfrm>
            <a:prstGeom prst="rect">
              <a:avLst/>
            </a:prstGeom>
          </p:spPr>
        </p:pic>
      </p:grpSp>
      <p:grpSp>
        <p:nvGrpSpPr>
          <p:cNvPr id="9" name="object 9"/>
          <p:cNvGrpSpPr/>
          <p:nvPr/>
        </p:nvGrpSpPr>
        <p:grpSpPr>
          <a:xfrm>
            <a:off x="10486095" y="2039613"/>
            <a:ext cx="6261100" cy="3089910"/>
            <a:chOff x="10443550" y="1929758"/>
            <a:chExt cx="6261100" cy="3089910"/>
          </a:xfrm>
        </p:grpSpPr>
        <p:pic>
          <p:nvPicPr>
            <p:cNvPr id="10" name="object 10"/>
            <p:cNvPicPr/>
            <p:nvPr/>
          </p:nvPicPr>
          <p:blipFill>
            <a:blip r:embed="rId2" cstate="print"/>
            <a:stretch>
              <a:fillRect/>
            </a:stretch>
          </p:blipFill>
          <p:spPr>
            <a:xfrm>
              <a:off x="13749845" y="2823683"/>
              <a:ext cx="2954477" cy="2195528"/>
            </a:xfrm>
            <a:prstGeom prst="rect">
              <a:avLst/>
            </a:prstGeom>
          </p:spPr>
        </p:pic>
        <p:pic>
          <p:nvPicPr>
            <p:cNvPr id="11" name="object 11"/>
            <p:cNvPicPr/>
            <p:nvPr/>
          </p:nvPicPr>
          <p:blipFill>
            <a:blip r:embed="rId3" cstate="print"/>
            <a:stretch>
              <a:fillRect/>
            </a:stretch>
          </p:blipFill>
          <p:spPr>
            <a:xfrm>
              <a:off x="10443550" y="1929758"/>
              <a:ext cx="1523999" cy="1457324"/>
            </a:xfrm>
            <a:prstGeom prst="rect">
              <a:avLst/>
            </a:prstGeom>
          </p:spPr>
        </p:pic>
      </p:grpSp>
      <p:sp>
        <p:nvSpPr>
          <p:cNvPr id="13" name="Title 12"/>
          <p:cNvSpPr>
            <a:spLocks noGrp="1"/>
          </p:cNvSpPr>
          <p:nvPr>
            <p:ph type="title"/>
          </p:nvPr>
        </p:nvSpPr>
        <p:spPr>
          <a:xfrm>
            <a:off x="9261475" y="952811"/>
            <a:ext cx="8256905" cy="2557337"/>
          </a:xfrm>
        </p:spPr>
        <p:txBody>
          <a:bodyPr wrap="square"/>
          <a:lstStyle/>
          <a:p>
            <a:r>
              <a:rPr lang="vi-VN" altLang="en-US"/>
              <a:t>				Mongodb</a:t>
            </a:r>
            <a:br>
              <a:rPr lang="vi-VN" altLang="en-US"/>
            </a:br>
            <a:r>
              <a:rPr lang="vi-VN" altLang="en-US" sz="3200">
                <a:latin typeface="Times New Roman" panose="02020603050405020304" pitchFamily="18" charset="0"/>
                <a:cs typeface="Times New Roman" panose="02020603050405020304" pitchFamily="18" charset="0"/>
              </a:rPr>
              <a:t>db.getCollection("students").find({full_name:'Lê Thiên Ân'},{})</a:t>
            </a:r>
            <a:endParaRPr lang="vi-VN" altLang="en-US" sz="3200">
              <a:latin typeface="Times New Roman" panose="02020603050405020304" pitchFamily="18" charset="0"/>
              <a:cs typeface="Times New Roman" panose="02020603050405020304" pitchFamily="18" charset="0"/>
            </a:endParaRPr>
          </a:p>
        </p:txBody>
      </p:sp>
      <p:sp>
        <p:nvSpPr>
          <p:cNvPr id="8" name="Title 12"/>
          <p:cNvSpPr>
            <a:spLocks noGrp="1"/>
          </p:cNvSpPr>
          <p:nvPr/>
        </p:nvSpPr>
        <p:spPr>
          <a:xfrm>
            <a:off x="304800" y="1102995"/>
            <a:ext cx="8956675" cy="2061845"/>
          </a:xfrm>
          <a:prstGeom prst="rect">
            <a:avLst/>
          </a:prstGeom>
        </p:spPr>
        <p:txBody>
          <a:bodyPr wrap="square" lIns="0" tIns="0" rIns="0" bIns="0">
            <a:spAutoFit/>
          </a:bodyPr>
          <a:lstStyle>
            <a:lvl1pPr>
              <a:defRPr sz="5000" b="0" i="0">
                <a:solidFill>
                  <a:srgbClr val="242423"/>
                </a:solidFill>
                <a:latin typeface="Tahoma" panose="020B0604030504040204"/>
                <a:ea typeface="+mj-ea"/>
                <a:cs typeface="Tahoma" panose="020B0604030504040204"/>
              </a:defRPr>
            </a:lvl1pPr>
          </a:lstStyle>
          <a:p>
            <a:r>
              <a:rPr lang="vi-VN" altLang="en-US"/>
              <a:t>				My SQL</a:t>
            </a:r>
            <a:br>
              <a:rPr lang="vi-VN" altLang="en-US"/>
            </a:br>
            <a:r>
              <a:rPr lang="vi-VN" altLang="en-US" sz="2800">
                <a:latin typeface="Times New Roman" panose="02020603050405020304" pitchFamily="18" charset="0"/>
                <a:cs typeface="Times New Roman" panose="02020603050405020304" pitchFamily="18" charset="0"/>
              </a:rPr>
              <a:t>use QLSinhVien</a:t>
            </a:r>
            <a:endParaRPr lang="vi-VN" altLang="en-US" sz="2800">
              <a:latin typeface="Times New Roman" panose="02020603050405020304" pitchFamily="18" charset="0"/>
              <a:cs typeface="Times New Roman" panose="02020603050405020304" pitchFamily="18" charset="0"/>
            </a:endParaRPr>
          </a:p>
          <a:p>
            <a:r>
              <a:rPr lang="vi-VN" altLang="en-US" sz="2800">
                <a:latin typeface="Times New Roman" panose="02020603050405020304" pitchFamily="18" charset="0"/>
                <a:cs typeface="Times New Roman" panose="02020603050405020304" pitchFamily="18" charset="0"/>
              </a:rPr>
              <a:t>go</a:t>
            </a:r>
            <a:endParaRPr lang="vi-VN" altLang="en-US" sz="2800">
              <a:latin typeface="Times New Roman" panose="02020603050405020304" pitchFamily="18" charset="0"/>
              <a:cs typeface="Times New Roman" panose="02020603050405020304" pitchFamily="18" charset="0"/>
            </a:endParaRPr>
          </a:p>
          <a:p>
            <a:r>
              <a:rPr lang="vi-VN" altLang="en-US" sz="2800">
                <a:latin typeface="Times New Roman" panose="02020603050405020304" pitchFamily="18" charset="0"/>
                <a:cs typeface="Times New Roman" panose="02020603050405020304" pitchFamily="18" charset="0"/>
              </a:rPr>
              <a:t>select * from students where full_name=N'Lê Thiên Ân'</a:t>
            </a:r>
            <a:endParaRPr lang="vi-VN" altLang="en-US" sz="2800">
              <a:latin typeface="Times New Roman" panose="02020603050405020304" pitchFamily="18" charset="0"/>
              <a:cs typeface="Times New Roman" panose="02020603050405020304" pitchFamily="18" charset="0"/>
            </a:endParaRPr>
          </a:p>
        </p:txBody>
      </p:sp>
      <p:pic>
        <p:nvPicPr>
          <p:cNvPr id="12" name="Content Placeholder 11"/>
          <p:cNvPicPr>
            <a:picLocks noChangeAspect="1"/>
          </p:cNvPicPr>
          <p:nvPr>
            <p:ph sz="half" idx="2"/>
          </p:nvPr>
        </p:nvPicPr>
        <p:blipFill>
          <a:blip r:embed="rId4"/>
          <a:stretch>
            <a:fillRect/>
          </a:stretch>
        </p:blipFill>
        <p:spPr>
          <a:xfrm>
            <a:off x="228600" y="5372100"/>
            <a:ext cx="9100820" cy="1475105"/>
          </a:xfrm>
          <a:prstGeom prst="rect">
            <a:avLst/>
          </a:prstGeom>
          <a:ln w="12700" cmpd="sng">
            <a:solidFill>
              <a:schemeClr val="tx1"/>
            </a:solidFill>
            <a:prstDash val="solid"/>
          </a:ln>
        </p:spPr>
      </p:pic>
      <p:pic>
        <p:nvPicPr>
          <p:cNvPr id="16" name="Content Placeholder 15"/>
          <p:cNvPicPr>
            <a:picLocks noChangeAspect="1"/>
          </p:cNvPicPr>
          <p:nvPr>
            <p:ph sz="half" idx="3"/>
          </p:nvPr>
        </p:nvPicPr>
        <p:blipFill>
          <a:blip r:embed="rId5"/>
          <a:stretch>
            <a:fillRect/>
          </a:stretch>
        </p:blipFill>
        <p:spPr>
          <a:xfrm>
            <a:off x="9677400" y="4991100"/>
            <a:ext cx="7980045" cy="3771265"/>
          </a:xfrm>
          <a:prstGeom prst="rect">
            <a:avLst/>
          </a:prstGeom>
          <a:ln w="12700" cmpd="sng">
            <a:solidFill>
              <a:schemeClr val="tx1"/>
            </a:solidFill>
            <a:prstDash val="solid"/>
          </a:ln>
        </p:spPr>
      </p:pic>
      <p:sp>
        <p:nvSpPr>
          <p:cNvPr id="29" name="Title 28"/>
          <p:cNvSpPr>
            <a:spLocks noGrp="1"/>
          </p:cNvSpPr>
          <p:nvPr/>
        </p:nvSpPr>
        <p:spPr>
          <a:xfrm>
            <a:off x="4190746" y="127"/>
            <a:ext cx="10671048" cy="76809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vi-VN" altLang="en-US" dirty="0" err="1">
                <a:solidFill>
                  <a:srgbClr val="C00000"/>
                </a:solidFill>
                <a:latin typeface="Times New Roman" panose="02020603050405020304" pitchFamily="18" charset="0"/>
                <a:cs typeface="Times New Roman" panose="02020603050405020304" pitchFamily="18" charset="0"/>
              </a:rPr>
              <a:t>Cú pháp my sql và mongodb</a:t>
            </a:r>
            <a:endParaRPr lang="vi-VN" altLang="en-US" dirty="0" err="1">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858000" y="419411"/>
            <a:ext cx="8256905" cy="768985"/>
          </a:xfrm>
        </p:spPr>
        <p:txBody>
          <a:bodyPr/>
          <a:p>
            <a:r>
              <a:rPr lang="vi-VN" altLang="en-US">
                <a:solidFill>
                  <a:srgbClr val="0070C0"/>
                </a:solidFill>
              </a:rPr>
              <a:t>UPDATE DỮ LIỆU</a:t>
            </a:r>
            <a:endParaRPr lang="vi-VN" altLang="en-US">
              <a:solidFill>
                <a:srgbClr val="0070C0"/>
              </a:solidFill>
            </a:endParaRPr>
          </a:p>
        </p:txBody>
      </p:sp>
      <p:grpSp>
        <p:nvGrpSpPr>
          <p:cNvPr id="2" name="object 2"/>
          <p:cNvGrpSpPr/>
          <p:nvPr/>
        </p:nvGrpSpPr>
        <p:grpSpPr>
          <a:xfrm>
            <a:off x="0" y="1937617"/>
            <a:ext cx="18288000" cy="8349615"/>
            <a:chOff x="0" y="1937617"/>
            <a:chExt cx="18288000" cy="8349615"/>
          </a:xfrm>
        </p:grpSpPr>
        <p:sp>
          <p:nvSpPr>
            <p:cNvPr id="3" name="object 3"/>
            <p:cNvSpPr/>
            <p:nvPr/>
          </p:nvSpPr>
          <p:spPr>
            <a:xfrm>
              <a:off x="0" y="5143499"/>
              <a:ext cx="18288000" cy="5143500"/>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p:txBody>
        </p:sp>
        <p:pic>
          <p:nvPicPr>
            <p:cNvPr id="4" name="object 4"/>
            <p:cNvPicPr/>
            <p:nvPr/>
          </p:nvPicPr>
          <p:blipFill>
            <a:blip r:embed="rId2" cstate="print"/>
            <a:stretch>
              <a:fillRect/>
            </a:stretch>
          </p:blipFill>
          <p:spPr>
            <a:xfrm>
              <a:off x="10145981" y="1937617"/>
              <a:ext cx="8142018" cy="6410324"/>
            </a:xfrm>
            <a:prstGeom prst="rect">
              <a:avLst/>
            </a:prstGeom>
          </p:spPr>
        </p:pic>
      </p:grpSp>
      <p:graphicFrame>
        <p:nvGraphicFramePr>
          <p:cNvPr id="6" name="Content Placeholder 5"/>
          <p:cNvGraphicFramePr/>
          <p:nvPr>
            <p:ph sz="half" idx="2"/>
          </p:nvPr>
        </p:nvGraphicFramePr>
        <p:xfrm>
          <a:off x="4114800" y="2171700"/>
          <a:ext cx="9958070" cy="6983095"/>
        </p:xfrm>
        <a:graphic>
          <a:graphicData uri="http://schemas.openxmlformats.org/drawingml/2006/chart">
            <c:chart xmlns:c="http://schemas.openxmlformats.org/drawingml/2006/chart" xmlns:r="http://schemas.openxmlformats.org/officeDocument/2006/relationships" r:id="rId1"/>
          </a:graphicData>
        </a:graphic>
      </p:graphicFrame>
      <p:sp>
        <p:nvSpPr>
          <p:cNvPr id="14" name="Text Box 13"/>
          <p:cNvSpPr txBox="1"/>
          <p:nvPr/>
        </p:nvSpPr>
        <p:spPr>
          <a:xfrm>
            <a:off x="12649200" y="9486900"/>
            <a:ext cx="4042410" cy="398780"/>
          </a:xfrm>
          <a:prstGeom prst="rect">
            <a:avLst/>
          </a:prstGeom>
          <a:noFill/>
        </p:spPr>
        <p:txBody>
          <a:bodyPr wrap="square" rtlCol="0">
            <a:spAutoFit/>
          </a:bodyPr>
          <a:p>
            <a:r>
              <a:rPr lang="vi-VN" altLang="en-US" sz="2000" b="1"/>
              <a:t>Số lần chạy trung bình</a:t>
            </a:r>
            <a:r>
              <a:rPr lang="vi-VN" altLang="en-US" sz="2000"/>
              <a:t> : 3 lần</a:t>
            </a:r>
            <a:endParaRPr lang="vi-VN" altLang="en-US" sz="20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19400" y="914076"/>
            <a:ext cx="8256905" cy="768985"/>
          </a:xfrm>
        </p:spPr>
        <p:txBody>
          <a:bodyPr/>
          <a:p>
            <a:r>
              <a:rPr lang="vi-VN" altLang="en-US"/>
              <a:t>MY </a:t>
            </a:r>
            <a:r>
              <a:rPr lang="vi-VN" altLang="en-US"/>
              <a:t>SQL</a:t>
            </a:r>
            <a:endParaRPr lang="vi-VN" altLang="en-US"/>
          </a:p>
        </p:txBody>
      </p:sp>
      <p:grpSp>
        <p:nvGrpSpPr>
          <p:cNvPr id="5" name="object 5"/>
          <p:cNvGrpSpPr/>
          <p:nvPr/>
        </p:nvGrpSpPr>
        <p:grpSpPr>
          <a:xfrm>
            <a:off x="-10160" y="635"/>
            <a:ext cx="10811510" cy="10028555"/>
            <a:chOff x="0" y="0"/>
            <a:chExt cx="10811510" cy="10028555"/>
          </a:xfrm>
        </p:grpSpPr>
        <p:pic>
          <p:nvPicPr>
            <p:cNvPr id="6" name="object 6"/>
            <p:cNvPicPr/>
            <p:nvPr/>
          </p:nvPicPr>
          <p:blipFill>
            <a:blip r:embed="rId1" cstate="print"/>
            <a:stretch>
              <a:fillRect/>
            </a:stretch>
          </p:blipFill>
          <p:spPr>
            <a:xfrm>
              <a:off x="7477514" y="3561881"/>
              <a:ext cx="3333749" cy="3162299"/>
            </a:xfrm>
            <a:prstGeom prst="rect">
              <a:avLst/>
            </a:prstGeom>
          </p:spPr>
        </p:pic>
        <p:pic>
          <p:nvPicPr>
            <p:cNvPr id="7" name="object 7"/>
            <p:cNvPicPr/>
            <p:nvPr/>
          </p:nvPicPr>
          <p:blipFill>
            <a:blip r:embed="rId2" cstate="print"/>
            <a:stretch>
              <a:fillRect/>
            </a:stretch>
          </p:blipFill>
          <p:spPr>
            <a:xfrm>
              <a:off x="0" y="8190189"/>
              <a:ext cx="2904866" cy="1838324"/>
            </a:xfrm>
            <a:prstGeom prst="rect">
              <a:avLst/>
            </a:prstGeom>
          </p:spPr>
        </p:pic>
        <p:pic>
          <p:nvPicPr>
            <p:cNvPr id="8" name="object 8"/>
            <p:cNvPicPr/>
            <p:nvPr/>
          </p:nvPicPr>
          <p:blipFill>
            <a:blip r:embed="rId3" cstate="print"/>
            <a:stretch>
              <a:fillRect/>
            </a:stretch>
          </p:blipFill>
          <p:spPr>
            <a:xfrm>
              <a:off x="372966" y="0"/>
              <a:ext cx="3333749" cy="913672"/>
            </a:xfrm>
            <a:prstGeom prst="rect">
              <a:avLst/>
            </a:prstGeom>
          </p:spPr>
        </p:pic>
      </p:grpSp>
      <p:pic>
        <p:nvPicPr>
          <p:cNvPr id="9" name="object 9"/>
          <p:cNvPicPr/>
          <p:nvPr/>
        </p:nvPicPr>
        <p:blipFill>
          <a:blip r:embed="rId4" cstate="print"/>
          <a:stretch>
            <a:fillRect/>
          </a:stretch>
        </p:blipFill>
        <p:spPr>
          <a:xfrm>
            <a:off x="15541752" y="270770"/>
            <a:ext cx="2746247" cy="1838324"/>
          </a:xfrm>
          <a:prstGeom prst="rect">
            <a:avLst/>
          </a:prstGeom>
        </p:spPr>
      </p:pic>
      <p:pic>
        <p:nvPicPr>
          <p:cNvPr id="10" name="object 10"/>
          <p:cNvPicPr/>
          <p:nvPr/>
        </p:nvPicPr>
        <p:blipFill>
          <a:blip r:embed="rId5" cstate="print"/>
          <a:stretch>
            <a:fillRect/>
          </a:stretch>
        </p:blipFill>
        <p:spPr>
          <a:xfrm>
            <a:off x="14596555" y="9108189"/>
            <a:ext cx="3333749" cy="1178810"/>
          </a:xfrm>
          <a:prstGeom prst="rect">
            <a:avLst/>
          </a:prstGeom>
        </p:spPr>
      </p:pic>
      <p:pic>
        <p:nvPicPr>
          <p:cNvPr id="2" name="Content Placeholder 1"/>
          <p:cNvPicPr>
            <a:picLocks noChangeAspect="1"/>
          </p:cNvPicPr>
          <p:nvPr>
            <p:ph sz="half" idx="2"/>
          </p:nvPr>
        </p:nvPicPr>
        <p:blipFill>
          <a:blip r:embed="rId6"/>
          <a:stretch>
            <a:fillRect/>
          </a:stretch>
        </p:blipFill>
        <p:spPr>
          <a:xfrm>
            <a:off x="381000" y="3162300"/>
            <a:ext cx="8771890" cy="1142365"/>
          </a:xfrm>
          <a:prstGeom prst="rect">
            <a:avLst/>
          </a:prstGeom>
        </p:spPr>
      </p:pic>
      <p:pic>
        <p:nvPicPr>
          <p:cNvPr id="11" name="Content Placeholder 10"/>
          <p:cNvPicPr>
            <a:picLocks noChangeAspect="1"/>
          </p:cNvPicPr>
          <p:nvPr>
            <p:ph sz="half" idx="3"/>
          </p:nvPr>
        </p:nvPicPr>
        <p:blipFill>
          <a:blip r:embed="rId7"/>
          <a:stretch>
            <a:fillRect/>
          </a:stretch>
        </p:blipFill>
        <p:spPr>
          <a:xfrm>
            <a:off x="9296400" y="2933700"/>
            <a:ext cx="8240395" cy="3532505"/>
          </a:xfrm>
          <a:prstGeom prst="rect">
            <a:avLst/>
          </a:prstGeom>
        </p:spPr>
      </p:pic>
      <p:sp>
        <p:nvSpPr>
          <p:cNvPr id="13" name="Title 2"/>
          <p:cNvSpPr>
            <a:spLocks noGrp="1"/>
          </p:cNvSpPr>
          <p:nvPr/>
        </p:nvSpPr>
        <p:spPr>
          <a:xfrm>
            <a:off x="12496800" y="914076"/>
            <a:ext cx="8256905" cy="768985"/>
          </a:xfrm>
          <a:prstGeom prst="rect">
            <a:avLst/>
          </a:prstGeom>
        </p:spPr>
        <p:txBody>
          <a:bodyPr wrap="square" lIns="0" tIns="0" rIns="0" bIns="0">
            <a:spAutoFit/>
          </a:bodyPr>
          <a:lstStyle>
            <a:lvl1pPr>
              <a:defRPr sz="5000" b="0" i="0">
                <a:solidFill>
                  <a:srgbClr val="242423"/>
                </a:solidFill>
                <a:latin typeface="Tahoma" panose="020B0604030504040204"/>
                <a:ea typeface="+mj-ea"/>
                <a:cs typeface="Tahoma" panose="020B0604030504040204"/>
              </a:defRPr>
            </a:lvl1pPr>
          </a:lstStyle>
          <a:p>
            <a:r>
              <a:rPr lang="vi-VN" altLang="en-US"/>
              <a:t>MONGODB</a:t>
            </a:r>
            <a:endParaRPr lang="vi-VN" altLang="en-US"/>
          </a:p>
        </p:txBody>
      </p:sp>
      <p:sp>
        <p:nvSpPr>
          <p:cNvPr id="15" name="Text Box 14"/>
          <p:cNvSpPr txBox="1"/>
          <p:nvPr/>
        </p:nvSpPr>
        <p:spPr>
          <a:xfrm>
            <a:off x="2819400" y="2161540"/>
            <a:ext cx="2941320" cy="521970"/>
          </a:xfrm>
          <a:prstGeom prst="rect">
            <a:avLst/>
          </a:prstGeom>
          <a:noFill/>
        </p:spPr>
        <p:txBody>
          <a:bodyPr wrap="square" rtlCol="0">
            <a:spAutoFit/>
          </a:bodyPr>
          <a:p>
            <a:r>
              <a:rPr lang="vi-VN" altLang="en-US" sz="2800"/>
              <a:t>Trước khi update</a:t>
            </a:r>
            <a:endParaRPr lang="vi-VN" altLang="en-US" sz="2800"/>
          </a:p>
        </p:txBody>
      </p:sp>
      <p:sp>
        <p:nvSpPr>
          <p:cNvPr id="16" name="Text Box 15"/>
          <p:cNvSpPr txBox="1"/>
          <p:nvPr/>
        </p:nvSpPr>
        <p:spPr>
          <a:xfrm>
            <a:off x="12192000" y="2157730"/>
            <a:ext cx="2941320" cy="521970"/>
          </a:xfrm>
          <a:prstGeom prst="rect">
            <a:avLst/>
          </a:prstGeom>
          <a:noFill/>
        </p:spPr>
        <p:txBody>
          <a:bodyPr wrap="square" rtlCol="0">
            <a:spAutoFit/>
          </a:bodyPr>
          <a:p>
            <a:r>
              <a:rPr lang="vi-VN" altLang="en-US" sz="2800"/>
              <a:t>Trước khi update</a:t>
            </a:r>
            <a:endParaRPr lang="vi-VN" altLang="en-US" sz="2800"/>
          </a:p>
        </p:txBody>
      </p:sp>
      <p:sp>
        <p:nvSpPr>
          <p:cNvPr id="17" name="Text Box 16"/>
          <p:cNvSpPr txBox="1"/>
          <p:nvPr/>
        </p:nvSpPr>
        <p:spPr>
          <a:xfrm>
            <a:off x="2895600" y="4884420"/>
            <a:ext cx="2941320" cy="521970"/>
          </a:xfrm>
          <a:prstGeom prst="rect">
            <a:avLst/>
          </a:prstGeom>
          <a:noFill/>
        </p:spPr>
        <p:txBody>
          <a:bodyPr wrap="square" rtlCol="0">
            <a:spAutoFit/>
          </a:bodyPr>
          <a:p>
            <a:r>
              <a:rPr lang="vi-VN" altLang="en-US" sz="2800"/>
              <a:t>Sau khi update</a:t>
            </a:r>
            <a:endParaRPr lang="vi-VN" altLang="en-US" sz="2800"/>
          </a:p>
        </p:txBody>
      </p:sp>
      <p:sp>
        <p:nvSpPr>
          <p:cNvPr id="18" name="Text Box 17"/>
          <p:cNvSpPr txBox="1"/>
          <p:nvPr/>
        </p:nvSpPr>
        <p:spPr>
          <a:xfrm>
            <a:off x="11963400" y="6134100"/>
            <a:ext cx="2941320" cy="521970"/>
          </a:xfrm>
          <a:prstGeom prst="rect">
            <a:avLst/>
          </a:prstGeom>
          <a:noFill/>
        </p:spPr>
        <p:txBody>
          <a:bodyPr wrap="square" rtlCol="0">
            <a:spAutoFit/>
          </a:bodyPr>
          <a:p>
            <a:r>
              <a:rPr lang="vi-VN" altLang="en-US" sz="2800"/>
              <a:t>Sau khi update</a:t>
            </a:r>
            <a:endParaRPr lang="vi-VN" altLang="en-US" sz="2800"/>
          </a:p>
        </p:txBody>
      </p:sp>
      <p:pic>
        <p:nvPicPr>
          <p:cNvPr id="19" name="Picture 18"/>
          <p:cNvPicPr>
            <a:picLocks noChangeAspect="1"/>
          </p:cNvPicPr>
          <p:nvPr/>
        </p:nvPicPr>
        <p:blipFill>
          <a:blip r:embed="rId8"/>
          <a:stretch>
            <a:fillRect/>
          </a:stretch>
        </p:blipFill>
        <p:spPr>
          <a:xfrm>
            <a:off x="9769475" y="6972300"/>
            <a:ext cx="7787005" cy="2938780"/>
          </a:xfrm>
          <a:prstGeom prst="rect">
            <a:avLst/>
          </a:prstGeom>
        </p:spPr>
      </p:pic>
      <p:pic>
        <p:nvPicPr>
          <p:cNvPr id="20" name="Picture 19"/>
          <p:cNvPicPr>
            <a:picLocks noChangeAspect="1"/>
          </p:cNvPicPr>
          <p:nvPr/>
        </p:nvPicPr>
        <p:blipFill>
          <a:blip r:embed="rId9"/>
          <a:stretch>
            <a:fillRect/>
          </a:stretch>
        </p:blipFill>
        <p:spPr>
          <a:xfrm>
            <a:off x="457200" y="6057900"/>
            <a:ext cx="8607425" cy="1597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14300"/>
            <a:ext cx="9704705" cy="10287000"/>
            <a:chOff x="0" y="0"/>
            <a:chExt cx="9704705"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3906783" y="7023827"/>
              <a:ext cx="3684950" cy="3263171"/>
            </a:xfrm>
            <a:prstGeom prst="rect">
              <a:avLst/>
            </a:prstGeom>
          </p:spPr>
        </p:pic>
        <p:pic>
          <p:nvPicPr>
            <p:cNvPr id="5" name="object 5"/>
            <p:cNvPicPr/>
            <p:nvPr/>
          </p:nvPicPr>
          <p:blipFill>
            <a:blip r:embed="rId2" cstate="print"/>
            <a:stretch>
              <a:fillRect/>
            </a:stretch>
          </p:blipFill>
          <p:spPr>
            <a:xfrm>
              <a:off x="0" y="0"/>
              <a:ext cx="2661719" cy="2227310"/>
            </a:xfrm>
            <a:prstGeom prst="rect">
              <a:avLst/>
            </a:prstGeom>
          </p:spPr>
        </p:pic>
        <p:pic>
          <p:nvPicPr>
            <p:cNvPr id="6" name="object 6"/>
            <p:cNvPicPr/>
            <p:nvPr/>
          </p:nvPicPr>
          <p:blipFill>
            <a:blip r:embed="rId3" cstate="print"/>
            <a:stretch>
              <a:fillRect/>
            </a:stretch>
          </p:blipFill>
          <p:spPr>
            <a:xfrm>
              <a:off x="220325" y="3711161"/>
              <a:ext cx="2143124" cy="2486024"/>
            </a:xfrm>
            <a:prstGeom prst="rect">
              <a:avLst/>
            </a:prstGeom>
          </p:spPr>
        </p:pic>
        <p:pic>
          <p:nvPicPr>
            <p:cNvPr id="7" name="object 7"/>
            <p:cNvPicPr/>
            <p:nvPr/>
          </p:nvPicPr>
          <p:blipFill>
            <a:blip r:embed="rId4" cstate="print"/>
            <a:stretch>
              <a:fillRect/>
            </a:stretch>
          </p:blipFill>
          <p:spPr>
            <a:xfrm>
              <a:off x="3378818" y="952183"/>
              <a:ext cx="2371786" cy="2311322"/>
            </a:xfrm>
            <a:prstGeom prst="rect">
              <a:avLst/>
            </a:prstGeom>
          </p:spPr>
        </p:pic>
        <p:pic>
          <p:nvPicPr>
            <p:cNvPr id="8" name="object 8"/>
            <p:cNvPicPr/>
            <p:nvPr/>
          </p:nvPicPr>
          <p:blipFill>
            <a:blip r:embed="rId5" cstate="print"/>
            <a:stretch>
              <a:fillRect/>
            </a:stretch>
          </p:blipFill>
          <p:spPr>
            <a:xfrm>
              <a:off x="1789301" y="2520806"/>
              <a:ext cx="7915274" cy="5248274"/>
            </a:xfrm>
            <a:prstGeom prst="rect">
              <a:avLst/>
            </a:prstGeom>
          </p:spPr>
        </p:pic>
        <p:pic>
          <p:nvPicPr>
            <p:cNvPr id="9" name="object 9"/>
            <p:cNvPicPr/>
            <p:nvPr/>
          </p:nvPicPr>
          <p:blipFill>
            <a:blip r:embed="rId6" cstate="print"/>
            <a:stretch>
              <a:fillRect/>
            </a:stretch>
          </p:blipFill>
          <p:spPr>
            <a:xfrm>
              <a:off x="29" y="6707738"/>
              <a:ext cx="3118292" cy="3000859"/>
            </a:xfrm>
            <a:prstGeom prst="rect">
              <a:avLst/>
            </a:prstGeom>
          </p:spPr>
        </p:pic>
      </p:grpSp>
      <p:sp>
        <p:nvSpPr>
          <p:cNvPr id="13" name="Title 12"/>
          <p:cNvSpPr>
            <a:spLocks noGrp="1"/>
          </p:cNvSpPr>
          <p:nvPr>
            <p:ph type="title"/>
          </p:nvPr>
        </p:nvSpPr>
        <p:spPr>
          <a:xfrm>
            <a:off x="2971800" y="275590"/>
            <a:ext cx="11496040" cy="676910"/>
          </a:xfrm>
          <a:ln>
            <a:noFill/>
          </a:ln>
        </p:spPr>
        <p:style>
          <a:lnRef idx="2">
            <a:schemeClr val="dk1"/>
          </a:lnRef>
          <a:fillRef idx="1">
            <a:schemeClr val="lt1"/>
          </a:fillRef>
          <a:effectRef idx="0">
            <a:schemeClr val="dk1"/>
          </a:effectRef>
          <a:fontRef idx="minor">
            <a:schemeClr val="dk1"/>
          </a:fontRef>
        </p:style>
        <p:txBody>
          <a:bodyPr wrap="square"/>
          <a:lstStyle/>
          <a:p>
            <a:r>
              <a:rPr lang="vi-VN" altLang="en-US" sz="4400" b="1">
                <a:solidFill>
                  <a:srgbClr val="C00000"/>
                </a:solidFill>
              </a:rPr>
              <a:t>CÚ PHÁP UPDATA MY SQL VÀ MONGODB</a:t>
            </a:r>
            <a:endParaRPr lang="vi-VN" altLang="en-US" sz="4400" b="1">
              <a:solidFill>
                <a:srgbClr val="C00000"/>
              </a:solidFill>
            </a:endParaRPr>
          </a:p>
        </p:txBody>
      </p:sp>
      <p:sp>
        <p:nvSpPr>
          <p:cNvPr id="10" name="Text Box 9"/>
          <p:cNvSpPr txBox="1"/>
          <p:nvPr/>
        </p:nvSpPr>
        <p:spPr>
          <a:xfrm>
            <a:off x="2971800" y="1943100"/>
            <a:ext cx="2901315" cy="706755"/>
          </a:xfrm>
          <a:prstGeom prst="rect">
            <a:avLst/>
          </a:prstGeom>
          <a:noFill/>
        </p:spPr>
        <p:txBody>
          <a:bodyPr wrap="square" rtlCol="0">
            <a:spAutoFit/>
          </a:bodyPr>
          <a:p>
            <a:r>
              <a:rPr lang="vi-VN" altLang="en-US" sz="4000">
                <a:solidFill>
                  <a:srgbClr val="0070C0"/>
                </a:solidFill>
              </a:rPr>
              <a:t>MY SQL</a:t>
            </a:r>
            <a:endParaRPr lang="vi-VN" altLang="en-US" sz="4000">
              <a:solidFill>
                <a:srgbClr val="0070C0"/>
              </a:solidFill>
            </a:endParaRPr>
          </a:p>
        </p:txBody>
      </p:sp>
      <p:sp>
        <p:nvSpPr>
          <p:cNvPr id="11" name="Text Box 10"/>
          <p:cNvSpPr txBox="1"/>
          <p:nvPr/>
        </p:nvSpPr>
        <p:spPr>
          <a:xfrm>
            <a:off x="11811000" y="1943100"/>
            <a:ext cx="2863850" cy="706755"/>
          </a:xfrm>
          <a:prstGeom prst="rect">
            <a:avLst/>
          </a:prstGeom>
          <a:noFill/>
        </p:spPr>
        <p:txBody>
          <a:bodyPr wrap="none" rtlCol="0">
            <a:spAutoFit/>
          </a:bodyPr>
          <a:p>
            <a:r>
              <a:rPr lang="vi-VN" altLang="en-US" sz="4000">
                <a:solidFill>
                  <a:srgbClr val="0070C0"/>
                </a:solidFill>
              </a:rPr>
              <a:t>MONGODB</a:t>
            </a:r>
            <a:endParaRPr lang="vi-VN" altLang="en-US" sz="4000">
              <a:solidFill>
                <a:srgbClr val="0070C0"/>
              </a:solidFill>
            </a:endParaRPr>
          </a:p>
        </p:txBody>
      </p:sp>
      <p:sp>
        <p:nvSpPr>
          <p:cNvPr id="12" name="Text Box 11"/>
          <p:cNvSpPr txBox="1"/>
          <p:nvPr/>
        </p:nvSpPr>
        <p:spPr>
          <a:xfrm>
            <a:off x="152400" y="3848735"/>
            <a:ext cx="8989695" cy="1076325"/>
          </a:xfrm>
          <a:prstGeom prst="rect">
            <a:avLst/>
          </a:prstGeom>
          <a:noFill/>
        </p:spPr>
        <p:txBody>
          <a:bodyPr wrap="square" rtlCol="0">
            <a:spAutoFit/>
          </a:bodyPr>
          <a:p>
            <a:pPr algn="l"/>
            <a:r>
              <a:rPr lang="en-US" sz="3200"/>
              <a:t>update students set major = 'CNTT' where id = 510010025</a:t>
            </a:r>
            <a:endParaRPr lang="en-US" sz="3200"/>
          </a:p>
        </p:txBody>
      </p:sp>
      <p:sp>
        <p:nvSpPr>
          <p:cNvPr id="14" name="Text Box 13"/>
          <p:cNvSpPr txBox="1"/>
          <p:nvPr/>
        </p:nvSpPr>
        <p:spPr>
          <a:xfrm>
            <a:off x="9220200" y="3848735"/>
            <a:ext cx="8407400" cy="1076325"/>
          </a:xfrm>
          <a:prstGeom prst="rect">
            <a:avLst/>
          </a:prstGeom>
          <a:noFill/>
        </p:spPr>
        <p:txBody>
          <a:bodyPr wrap="square" rtlCol="0" anchor="t">
            <a:spAutoFit/>
          </a:bodyPr>
          <a:p>
            <a:r>
              <a:rPr lang="en-US" sz="3200"/>
              <a:t>db.getCollection("students").update({“id”:510010025},{$set:{”major”:'CNTT'}})</a:t>
            </a:r>
            <a:endParaRPr lang="en-US" sz="3200"/>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6"/>
            <a:ext cx="18288000" cy="10287000"/>
            <a:chOff x="0" y="1"/>
            <a:chExt cx="18288000" cy="10287000"/>
          </a:xfrm>
        </p:grpSpPr>
        <p:pic>
          <p:nvPicPr>
            <p:cNvPr id="3" name="object 3"/>
            <p:cNvPicPr/>
            <p:nvPr/>
          </p:nvPicPr>
          <p:blipFill>
            <a:blip r:embed="rId2" cstate="print"/>
            <a:stretch>
              <a:fillRect/>
            </a:stretch>
          </p:blipFill>
          <p:spPr>
            <a:xfrm>
              <a:off x="0" y="1"/>
              <a:ext cx="18287998" cy="10286999"/>
            </a:xfrm>
            <a:prstGeom prst="rect">
              <a:avLst/>
            </a:prstGeom>
          </p:spPr>
        </p:pic>
        <p:sp>
          <p:nvSpPr>
            <p:cNvPr id="4" name="object 4"/>
            <p:cNvSpPr/>
            <p:nvPr/>
          </p:nvSpPr>
          <p:spPr>
            <a:xfrm>
              <a:off x="0" y="5021858"/>
              <a:ext cx="18288000" cy="4238625"/>
            </a:xfrm>
            <a:custGeom>
              <a:avLst/>
              <a:gdLst/>
              <a:ahLst/>
              <a:cxnLst/>
              <a:rect l="l" t="t" r="r" b="b"/>
              <a:pathLst>
                <a:path w="18288000" h="4238625">
                  <a:moveTo>
                    <a:pt x="0" y="0"/>
                  </a:moveTo>
                  <a:lnTo>
                    <a:pt x="18287999" y="0"/>
                  </a:lnTo>
                  <a:lnTo>
                    <a:pt x="18287999" y="4238624"/>
                  </a:lnTo>
                  <a:lnTo>
                    <a:pt x="0" y="4238624"/>
                  </a:lnTo>
                  <a:lnTo>
                    <a:pt x="0" y="0"/>
                  </a:lnTo>
                  <a:close/>
                </a:path>
              </a:pathLst>
            </a:custGeom>
            <a:solidFill>
              <a:srgbClr val="FFFFFF"/>
            </a:solidFill>
          </p:spPr>
          <p:txBody>
            <a:bodyPr wrap="square" lIns="0" tIns="0" rIns="0" bIns="0" rtlCol="0"/>
            <a:lstStyle/>
            <a:p/>
          </p:txBody>
        </p:sp>
        <p:pic>
          <p:nvPicPr>
            <p:cNvPr id="5" name="object 5"/>
            <p:cNvPicPr/>
            <p:nvPr/>
          </p:nvPicPr>
          <p:blipFill>
            <a:blip r:embed="rId3" cstate="print"/>
            <a:stretch>
              <a:fillRect/>
            </a:stretch>
          </p:blipFill>
          <p:spPr>
            <a:xfrm>
              <a:off x="11644792" y="5214462"/>
              <a:ext cx="3476624" cy="3800474"/>
            </a:xfrm>
            <a:prstGeom prst="rect">
              <a:avLst/>
            </a:prstGeom>
          </p:spPr>
        </p:pic>
        <p:pic>
          <p:nvPicPr>
            <p:cNvPr id="6" name="object 6"/>
            <p:cNvPicPr/>
            <p:nvPr/>
          </p:nvPicPr>
          <p:blipFill>
            <a:blip r:embed="rId4" cstate="print"/>
            <a:stretch>
              <a:fillRect/>
            </a:stretch>
          </p:blipFill>
          <p:spPr>
            <a:xfrm>
              <a:off x="15411524" y="7163575"/>
              <a:ext cx="2183550" cy="2455606"/>
            </a:xfrm>
            <a:prstGeom prst="rect">
              <a:avLst/>
            </a:prstGeom>
          </p:spPr>
        </p:pic>
        <p:pic>
          <p:nvPicPr>
            <p:cNvPr id="7" name="object 7"/>
            <p:cNvPicPr/>
            <p:nvPr/>
          </p:nvPicPr>
          <p:blipFill>
            <a:blip r:embed="rId5" cstate="print"/>
            <a:stretch>
              <a:fillRect/>
            </a:stretch>
          </p:blipFill>
          <p:spPr>
            <a:xfrm>
              <a:off x="14256326" y="4108994"/>
              <a:ext cx="3215011" cy="2462747"/>
            </a:xfrm>
            <a:prstGeom prst="rect">
              <a:avLst/>
            </a:prstGeom>
          </p:spPr>
        </p:pic>
        <p:pic>
          <p:nvPicPr>
            <p:cNvPr id="8" name="object 8"/>
            <p:cNvPicPr/>
            <p:nvPr/>
          </p:nvPicPr>
          <p:blipFill>
            <a:blip r:embed="rId6" cstate="print"/>
            <a:stretch>
              <a:fillRect/>
            </a:stretch>
          </p:blipFill>
          <p:spPr>
            <a:xfrm>
              <a:off x="12808614" y="4684225"/>
              <a:ext cx="3904321" cy="3889427"/>
            </a:xfrm>
            <a:prstGeom prst="rect">
              <a:avLst/>
            </a:prstGeom>
          </p:spPr>
        </p:pic>
        <p:pic>
          <p:nvPicPr>
            <p:cNvPr id="9" name="object 9"/>
            <p:cNvPicPr/>
            <p:nvPr/>
          </p:nvPicPr>
          <p:blipFill>
            <a:blip r:embed="rId7" cstate="print"/>
            <a:stretch>
              <a:fillRect/>
            </a:stretch>
          </p:blipFill>
          <p:spPr>
            <a:xfrm>
              <a:off x="9542170" y="7942740"/>
              <a:ext cx="3463926" cy="1969134"/>
            </a:xfrm>
            <a:prstGeom prst="rect">
              <a:avLst/>
            </a:prstGeom>
          </p:spPr>
        </p:pic>
      </p:grpSp>
      <p:sp>
        <p:nvSpPr>
          <p:cNvPr id="12" name="Title 11"/>
          <p:cNvSpPr>
            <a:spLocks noGrp="1"/>
          </p:cNvSpPr>
          <p:nvPr>
            <p:ph type="title"/>
          </p:nvPr>
        </p:nvSpPr>
        <p:spPr>
          <a:xfrm>
            <a:off x="7162800" y="343211"/>
            <a:ext cx="8256905" cy="923290"/>
          </a:xfrm>
        </p:spPr>
        <p:txBody>
          <a:bodyPr/>
          <a:lstStyle/>
          <a:p>
            <a:r>
              <a:rPr lang="en-US" sz="6000">
                <a:solidFill>
                  <a:srgbClr val="0070C0"/>
                </a:solidFill>
              </a:rPr>
              <a:t>DELETE</a:t>
            </a:r>
            <a:endParaRPr lang="en-US" sz="6000">
              <a:solidFill>
                <a:srgbClr val="0070C0"/>
              </a:solidFill>
            </a:endParaRPr>
          </a:p>
        </p:txBody>
      </p:sp>
      <p:graphicFrame>
        <p:nvGraphicFramePr>
          <p:cNvPr id="10" name="Chart 9"/>
          <p:cNvGraphicFramePr/>
          <p:nvPr/>
        </p:nvGraphicFramePr>
        <p:xfrm>
          <a:off x="2971800" y="1903730"/>
          <a:ext cx="13564870" cy="6480175"/>
        </p:xfrm>
        <a:graphic>
          <a:graphicData uri="http://schemas.openxmlformats.org/drawingml/2006/chart">
            <c:chart xmlns:c="http://schemas.openxmlformats.org/drawingml/2006/chart" xmlns:r="http://schemas.openxmlformats.org/officeDocument/2006/relationships" r:id="rId1"/>
          </a:graphicData>
        </a:graphic>
      </p:graphicFrame>
      <p:sp>
        <p:nvSpPr>
          <p:cNvPr id="14" name="Text Box 13"/>
          <p:cNvSpPr txBox="1"/>
          <p:nvPr/>
        </p:nvSpPr>
        <p:spPr>
          <a:xfrm>
            <a:off x="12420600" y="8496300"/>
            <a:ext cx="4042410" cy="398780"/>
          </a:xfrm>
          <a:prstGeom prst="rect">
            <a:avLst/>
          </a:prstGeom>
          <a:noFill/>
        </p:spPr>
        <p:txBody>
          <a:bodyPr wrap="square" rtlCol="0">
            <a:spAutoFit/>
          </a:bodyPr>
          <a:p>
            <a:r>
              <a:rPr lang="vi-VN" altLang="en-US" sz="2000" b="1"/>
              <a:t>Số lần chạy trung bình</a:t>
            </a:r>
            <a:r>
              <a:rPr lang="vi-VN" altLang="en-US" sz="2000"/>
              <a:t> : 3 lần</a:t>
            </a:r>
            <a:endParaRPr lang="vi-VN" altLang="en-US" sz="20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object 5"/>
          <p:cNvGrpSpPr/>
          <p:nvPr/>
        </p:nvGrpSpPr>
        <p:grpSpPr>
          <a:xfrm>
            <a:off x="774676" y="3771844"/>
            <a:ext cx="11487785" cy="5702935"/>
            <a:chOff x="703556" y="3952184"/>
            <a:chExt cx="11487785" cy="5702935"/>
          </a:xfrm>
        </p:grpSpPr>
        <p:pic>
          <p:nvPicPr>
            <p:cNvPr id="6" name="object 6"/>
            <p:cNvPicPr/>
            <p:nvPr/>
          </p:nvPicPr>
          <p:blipFill>
            <a:blip r:embed="rId1" cstate="print"/>
            <a:stretch>
              <a:fillRect/>
            </a:stretch>
          </p:blipFill>
          <p:spPr>
            <a:xfrm>
              <a:off x="995778" y="3952184"/>
              <a:ext cx="9867899" cy="5702685"/>
            </a:xfrm>
            <a:prstGeom prst="rect">
              <a:avLst/>
            </a:prstGeom>
          </p:spPr>
        </p:pic>
        <p:pic>
          <p:nvPicPr>
            <p:cNvPr id="7" name="object 7"/>
            <p:cNvPicPr/>
            <p:nvPr/>
          </p:nvPicPr>
          <p:blipFill>
            <a:blip r:embed="rId2" cstate="print"/>
            <a:stretch>
              <a:fillRect/>
            </a:stretch>
          </p:blipFill>
          <p:spPr>
            <a:xfrm>
              <a:off x="9885721" y="7040713"/>
              <a:ext cx="2305049" cy="2219324"/>
            </a:xfrm>
            <a:prstGeom prst="rect">
              <a:avLst/>
            </a:prstGeom>
          </p:spPr>
        </p:pic>
        <p:pic>
          <p:nvPicPr>
            <p:cNvPr id="8" name="object 8"/>
            <p:cNvPicPr/>
            <p:nvPr/>
          </p:nvPicPr>
          <p:blipFill>
            <a:blip r:embed="rId3" cstate="print"/>
            <a:stretch>
              <a:fillRect/>
            </a:stretch>
          </p:blipFill>
          <p:spPr>
            <a:xfrm>
              <a:off x="703556" y="4359494"/>
              <a:ext cx="1638299" cy="1571624"/>
            </a:xfrm>
            <a:prstGeom prst="rect">
              <a:avLst/>
            </a:prstGeom>
          </p:spPr>
        </p:pic>
      </p:grpSp>
      <p:sp>
        <p:nvSpPr>
          <p:cNvPr id="10" name="Title 9"/>
          <p:cNvSpPr>
            <a:spLocks noGrp="1"/>
          </p:cNvSpPr>
          <p:nvPr>
            <p:ph type="title"/>
          </p:nvPr>
        </p:nvSpPr>
        <p:spPr>
          <a:xfrm>
            <a:off x="533400" y="3391211"/>
            <a:ext cx="8256905" cy="2308225"/>
          </a:xfrm>
        </p:spPr>
        <p:txBody>
          <a:bodyPr/>
          <a:lstStyle/>
          <a:p>
            <a:pPr algn="ctr"/>
            <a:r>
              <a:rPr lang="en-US"/>
              <a:t>MY SQL</a:t>
            </a:r>
            <a:br>
              <a:rPr lang="en-US"/>
            </a:br>
            <a:r>
              <a:rPr lang="en-US"/>
              <a:t>Detele</a:t>
            </a:r>
            <a:r>
              <a:rPr lang="en-US"/>
              <a:t> from students where id = 510010039</a:t>
            </a:r>
            <a:endParaRPr lang="en-US"/>
          </a:p>
        </p:txBody>
      </p:sp>
      <p:sp>
        <p:nvSpPr>
          <p:cNvPr id="3" name="Text Box 2"/>
          <p:cNvSpPr txBox="1"/>
          <p:nvPr/>
        </p:nvSpPr>
        <p:spPr>
          <a:xfrm>
            <a:off x="3432810" y="495300"/>
            <a:ext cx="11422380" cy="768350"/>
          </a:xfrm>
          <a:prstGeom prst="rect">
            <a:avLst/>
          </a:prstGeom>
          <a:noFill/>
        </p:spPr>
        <p:txBody>
          <a:bodyPr wrap="none" rtlCol="0" anchor="t">
            <a:spAutoFit/>
          </a:bodyPr>
          <a:p>
            <a:r>
              <a:rPr lang="vi-VN" altLang="en-US" sz="4400" b="1">
                <a:solidFill>
                  <a:srgbClr val="C00000"/>
                </a:solidFill>
                <a:sym typeface="+mn-ea"/>
              </a:rPr>
              <a:t>CÚ PHÁP </a:t>
            </a:r>
            <a:r>
              <a:rPr lang="en-US" altLang="vi-VN" sz="4400" b="1">
                <a:solidFill>
                  <a:srgbClr val="C00000"/>
                </a:solidFill>
                <a:sym typeface="+mn-ea"/>
              </a:rPr>
              <a:t>DELETE </a:t>
            </a:r>
            <a:r>
              <a:rPr lang="vi-VN" altLang="en-US" sz="4400" b="1">
                <a:solidFill>
                  <a:srgbClr val="C00000"/>
                </a:solidFill>
                <a:sym typeface="+mn-ea"/>
              </a:rPr>
              <a:t>MY SQL VÀ MONGODB</a:t>
            </a:r>
            <a:endParaRPr lang="vi-VN" altLang="en-US" sz="4400" b="1">
              <a:solidFill>
                <a:srgbClr val="C00000"/>
              </a:solidFill>
              <a:sym typeface="+mn-ea"/>
            </a:endParaRPr>
          </a:p>
        </p:txBody>
      </p:sp>
      <p:sp>
        <p:nvSpPr>
          <p:cNvPr id="11" name="Title 9"/>
          <p:cNvSpPr>
            <a:spLocks noGrp="1"/>
          </p:cNvSpPr>
          <p:nvPr/>
        </p:nvSpPr>
        <p:spPr>
          <a:xfrm>
            <a:off x="10287000" y="3390900"/>
            <a:ext cx="8267700" cy="2308225"/>
          </a:xfrm>
          <a:prstGeom prst="rect">
            <a:avLst/>
          </a:prstGeom>
        </p:spPr>
        <p:txBody>
          <a:bodyPr wrap="square" lIns="0" tIns="0" rIns="0" bIns="0">
            <a:spAutoFit/>
          </a:bodyPr>
          <a:lstStyle>
            <a:lvl1pPr>
              <a:defRPr sz="5000" b="0" i="0">
                <a:solidFill>
                  <a:srgbClr val="242423"/>
                </a:solidFill>
                <a:latin typeface="Tahoma" panose="020B0604030504040204"/>
                <a:ea typeface="+mj-ea"/>
                <a:cs typeface="Tahoma" panose="020B0604030504040204"/>
              </a:defRPr>
            </a:lvl1pPr>
          </a:lstStyle>
          <a:p>
            <a:pPr algn="ctr"/>
            <a:r>
              <a:rPr lang="en-US"/>
              <a:t>MONGO DB</a:t>
            </a:r>
            <a:br>
              <a:rPr lang="en-US"/>
            </a:br>
            <a:r>
              <a:rPr lang="en-US"/>
              <a:t>db.getCollection("students").remove({id:510010039})</a:t>
            </a: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4572000" y="3924300"/>
            <a:ext cx="7644130" cy="1769745"/>
          </a:xfrm>
        </p:spPr>
        <p:txBody>
          <a:bodyPr wrap="square"/>
          <a:p>
            <a:r>
              <a:rPr lang="vi-VN" altLang="en-US" sz="11500">
                <a:solidFill>
                  <a:srgbClr val="0070C0"/>
                </a:solidFill>
              </a:rPr>
              <a:t>DEMO</a:t>
            </a:r>
            <a:endParaRPr lang="vi-VN" altLang="en-US" sz="1150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4800600" y="403225"/>
            <a:ext cx="8801100" cy="738505"/>
          </a:xfrm>
        </p:spPr>
        <p:txBody>
          <a:bodyPr wrap="square"/>
          <a:p>
            <a:pPr algn="ctr"/>
            <a:r>
              <a:rPr lang="en-US" sz="4800">
                <a:gradFill>
                  <a:gsLst>
                    <a:gs pos="0">
                      <a:srgbClr val="FE4444"/>
                    </a:gs>
                    <a:gs pos="100000">
                      <a:srgbClr val="832B2B"/>
                    </a:gs>
                  </a:gsLst>
                  <a:lin scaled="0"/>
                </a:gradFill>
              </a:rPr>
              <a:t>C</a:t>
            </a:r>
            <a:r>
              <a:rPr lang="vi-VN" altLang="en-US" sz="4800">
                <a:gradFill>
                  <a:gsLst>
                    <a:gs pos="0">
                      <a:srgbClr val="FE4444"/>
                    </a:gs>
                    <a:gs pos="100000">
                      <a:srgbClr val="832B2B"/>
                    </a:gs>
                  </a:gsLst>
                  <a:lin scaled="0"/>
                </a:gradFill>
              </a:rPr>
              <a:t>Ơ SỞ DỮ LIỆU</a:t>
            </a:r>
            <a:endParaRPr lang="vi-VN" altLang="en-US" sz="4800">
              <a:gradFill>
                <a:gsLst>
                  <a:gs pos="0">
                    <a:srgbClr val="FE4444"/>
                  </a:gs>
                  <a:gs pos="100000">
                    <a:srgbClr val="832B2B"/>
                  </a:gs>
                </a:gsLst>
                <a:lin scaled="0"/>
              </a:gradFill>
            </a:endParaRPr>
          </a:p>
        </p:txBody>
      </p:sp>
      <p:pic>
        <p:nvPicPr>
          <p:cNvPr id="5" name="Picture 4" descr="bt"/>
          <p:cNvPicPr>
            <a:picLocks noChangeAspect="1"/>
          </p:cNvPicPr>
          <p:nvPr/>
        </p:nvPicPr>
        <p:blipFill>
          <a:blip r:embed="rId1"/>
          <a:stretch>
            <a:fillRect/>
          </a:stretch>
        </p:blipFill>
        <p:spPr>
          <a:xfrm>
            <a:off x="3352800" y="1943100"/>
            <a:ext cx="11891645" cy="6915785"/>
          </a:xfrm>
          <a:prstGeom prst="rect">
            <a:avLst/>
          </a:prstGeom>
          <a:ln w="28575" cmpd="sng">
            <a:solidFill>
              <a:schemeClr val="tx1"/>
            </a:solidFill>
            <a:prstDash val="solid"/>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855" y="495300"/>
            <a:ext cx="18288000" cy="9467850"/>
            <a:chOff x="0" y="515295"/>
            <a:chExt cx="18288000" cy="9467850"/>
          </a:xfrm>
        </p:grpSpPr>
        <p:sp>
          <p:nvSpPr>
            <p:cNvPr id="3" name="object 3"/>
            <p:cNvSpPr/>
            <p:nvPr/>
          </p:nvSpPr>
          <p:spPr>
            <a:xfrm>
              <a:off x="1028700" y="1028700"/>
              <a:ext cx="16230600" cy="8229600"/>
            </a:xfrm>
            <a:custGeom>
              <a:avLst/>
              <a:gdLst/>
              <a:ahLst/>
              <a:cxnLst/>
              <a:rect l="l" t="t" r="r" b="b"/>
              <a:pathLst>
                <a:path w="16230600" h="8229600">
                  <a:moveTo>
                    <a:pt x="16230598" y="8229599"/>
                  </a:moveTo>
                  <a:lnTo>
                    <a:pt x="0" y="8229599"/>
                  </a:lnTo>
                  <a:lnTo>
                    <a:pt x="0" y="0"/>
                  </a:lnTo>
                  <a:lnTo>
                    <a:pt x="16230598" y="0"/>
                  </a:lnTo>
                  <a:lnTo>
                    <a:pt x="16230598" y="8229599"/>
                  </a:lnTo>
                  <a:close/>
                </a:path>
              </a:pathLst>
            </a:custGeom>
            <a:solidFill>
              <a:srgbClr val="F2F2F2"/>
            </a:solidFill>
          </p:spPr>
          <p:txBody>
            <a:bodyPr wrap="square" lIns="0" tIns="0" rIns="0" bIns="0" rtlCol="0"/>
            <a:lstStyle/>
            <a:p>
              <a:endParaRPr dirty="0"/>
            </a:p>
          </p:txBody>
        </p:sp>
        <p:pic>
          <p:nvPicPr>
            <p:cNvPr id="4" name="object 4"/>
            <p:cNvPicPr/>
            <p:nvPr/>
          </p:nvPicPr>
          <p:blipFill>
            <a:blip r:embed="rId1" cstate="print"/>
            <a:stretch>
              <a:fillRect/>
            </a:stretch>
          </p:blipFill>
          <p:spPr>
            <a:xfrm>
              <a:off x="15365686" y="7601376"/>
              <a:ext cx="2922313" cy="2381249"/>
            </a:xfrm>
            <a:prstGeom prst="rect">
              <a:avLst/>
            </a:prstGeom>
          </p:spPr>
        </p:pic>
        <p:pic>
          <p:nvPicPr>
            <p:cNvPr id="5" name="object 5"/>
            <p:cNvPicPr/>
            <p:nvPr/>
          </p:nvPicPr>
          <p:blipFill>
            <a:blip r:embed="rId2" cstate="print"/>
            <a:stretch>
              <a:fillRect/>
            </a:stretch>
          </p:blipFill>
          <p:spPr>
            <a:xfrm>
              <a:off x="0" y="515295"/>
              <a:ext cx="2928866" cy="2381249"/>
            </a:xfrm>
            <a:prstGeom prst="rect">
              <a:avLst/>
            </a:prstGeom>
          </p:spPr>
        </p:pic>
        <p:pic>
          <p:nvPicPr>
            <p:cNvPr id="6" name="object 6"/>
            <p:cNvPicPr/>
            <p:nvPr/>
          </p:nvPicPr>
          <p:blipFill>
            <a:blip r:embed="rId3" cstate="print"/>
            <a:stretch>
              <a:fillRect/>
            </a:stretch>
          </p:blipFill>
          <p:spPr>
            <a:xfrm>
              <a:off x="6589163" y="2349797"/>
              <a:ext cx="5105399" cy="5591174"/>
            </a:xfrm>
            <a:prstGeom prst="rect">
              <a:avLst/>
            </a:prstGeom>
          </p:spPr>
        </p:pic>
      </p:grpSp>
      <p:sp>
        <p:nvSpPr>
          <p:cNvPr id="8" name="TextBox 7"/>
          <p:cNvSpPr txBox="1"/>
          <p:nvPr/>
        </p:nvSpPr>
        <p:spPr>
          <a:xfrm>
            <a:off x="5446162" y="1009015"/>
            <a:ext cx="7391400" cy="706755"/>
          </a:xfrm>
          <a:prstGeom prst="rect">
            <a:avLst/>
          </a:prstGeom>
          <a:noFill/>
        </p:spPr>
        <p:txBody>
          <a:bodyPr wrap="square" rtlCol="0">
            <a:spAutoFit/>
          </a:bodyPr>
          <a:lstStyle/>
          <a:p>
            <a:pPr algn="ctr"/>
            <a:r>
              <a:rPr lang="en-US" sz="4000" b="1" dirty="0" err="1">
                <a:solidFill>
                  <a:schemeClr val="accent6">
                    <a:lumMod val="75000"/>
                  </a:schemeClr>
                </a:solidFill>
              </a:rPr>
              <a:t>Thành</a:t>
            </a:r>
            <a:r>
              <a:rPr lang="en-US" sz="4000" b="1" dirty="0">
                <a:solidFill>
                  <a:schemeClr val="accent6">
                    <a:lumMod val="75000"/>
                  </a:schemeClr>
                </a:solidFill>
              </a:rPr>
              <a:t> </a:t>
            </a:r>
            <a:r>
              <a:rPr lang="en-US" sz="4000" b="1" dirty="0" err="1">
                <a:solidFill>
                  <a:schemeClr val="accent6">
                    <a:lumMod val="75000"/>
                  </a:schemeClr>
                </a:solidFill>
              </a:rPr>
              <a:t>viên</a:t>
            </a:r>
            <a:r>
              <a:rPr lang="en-US" sz="4000" b="1" dirty="0">
                <a:solidFill>
                  <a:schemeClr val="accent6">
                    <a:lumMod val="75000"/>
                  </a:schemeClr>
                </a:solidFill>
              </a:rPr>
              <a:t> </a:t>
            </a:r>
            <a:r>
              <a:rPr lang="en-US" sz="4000" b="1" dirty="0" err="1">
                <a:solidFill>
                  <a:schemeClr val="accent6">
                    <a:lumMod val="75000"/>
                  </a:schemeClr>
                </a:solidFill>
              </a:rPr>
              <a:t>nhóm</a:t>
            </a:r>
            <a:r>
              <a:rPr lang="en-US" sz="4000" b="1" dirty="0">
                <a:solidFill>
                  <a:schemeClr val="accent6">
                    <a:lumMod val="75000"/>
                  </a:schemeClr>
                </a:solidFill>
              </a:rPr>
              <a:t> 6</a:t>
            </a:r>
            <a:endParaRPr lang="en-US" sz="4000" b="1" dirty="0">
              <a:solidFill>
                <a:schemeClr val="accent6">
                  <a:lumMod val="75000"/>
                </a:schemeClr>
              </a:solidFill>
            </a:endParaRPr>
          </a:p>
        </p:txBody>
      </p:sp>
      <p:sp>
        <p:nvSpPr>
          <p:cNvPr id="9" name="TextBox 8"/>
          <p:cNvSpPr txBox="1"/>
          <p:nvPr/>
        </p:nvSpPr>
        <p:spPr>
          <a:xfrm>
            <a:off x="2941320" y="4000500"/>
            <a:ext cx="11607800" cy="2061210"/>
          </a:xfrm>
          <a:prstGeom prst="rect">
            <a:avLst/>
          </a:prstGeom>
          <a:noFill/>
        </p:spPr>
        <p:txBody>
          <a:bodyPr wrap="square" rtlCol="0">
            <a:spAutoFit/>
          </a:bodyPr>
          <a:lstStyle/>
          <a:p>
            <a:pPr algn="ctr"/>
            <a:r>
              <a:rPr lang="en-US" sz="3600" b="1" dirty="0" err="1">
                <a:latin typeface="Times New Roman" panose="02020603050405020304" pitchFamily="18" charset="0"/>
                <a:cs typeface="Times New Roman" panose="02020603050405020304" pitchFamily="18" charset="0"/>
              </a:rPr>
              <a:t>Nhóm</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trưởng</a:t>
            </a:r>
            <a:r>
              <a:rPr lang="en-US" sz="3600" dirty="0">
                <a:latin typeface="Times New Roman" panose="02020603050405020304" pitchFamily="18" charset="0"/>
                <a:cs typeface="Times New Roman" panose="02020603050405020304" pitchFamily="18" charset="0"/>
              </a:rPr>
              <a:t>: 	</a:t>
            </a:r>
            <a:r>
              <a:rPr lang="vi-VN" alt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Nguyễn</a:t>
            </a:r>
            <a:r>
              <a:rPr lang="en-US" sz="3600" dirty="0">
                <a:latin typeface="Times New Roman" panose="02020603050405020304" pitchFamily="18" charset="0"/>
                <a:cs typeface="Times New Roman" panose="02020603050405020304" pitchFamily="18" charset="0"/>
              </a:rPr>
              <a:t> Thanh </a:t>
            </a:r>
            <a:r>
              <a:rPr lang="en-US" sz="3600" dirty="0" err="1">
                <a:latin typeface="Times New Roman" panose="02020603050405020304" pitchFamily="18" charset="0"/>
                <a:cs typeface="Times New Roman" panose="02020603050405020304" pitchFamily="18" charset="0"/>
              </a:rPr>
              <a:t>Hơn</a:t>
            </a:r>
            <a:r>
              <a:rPr lang="en-US" sz="3600" dirty="0">
                <a:latin typeface="Times New Roman" panose="02020603050405020304" pitchFamily="18" charset="0"/>
                <a:cs typeface="Times New Roman" panose="02020603050405020304" pitchFamily="18" charset="0"/>
              </a:rPr>
              <a:t> - 0950080108</a:t>
            </a: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		</a:t>
            </a:r>
            <a:r>
              <a:rPr lang="vi-VN" alt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	</a:t>
            </a:r>
            <a:r>
              <a:rPr lang="vi-VN" alt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Vũ Minh Đức	 </a:t>
            </a:r>
            <a:r>
              <a:rPr lang="vi-VN" alt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     </a:t>
            </a:r>
            <a:r>
              <a:rPr lang="vi-VN" alt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- 0950080093</a:t>
            </a:r>
            <a:endParaRPr lang="en-US" sz="3600" dirty="0">
              <a:latin typeface="Times New Roman" panose="02020603050405020304" pitchFamily="18" charset="0"/>
              <a:cs typeface="Times New Roman" panose="02020603050405020304" pitchFamily="18" charset="0"/>
            </a:endParaRPr>
          </a:p>
          <a:p>
            <a:pPr algn="ctr"/>
            <a:r>
              <a:rPr lang="en-US" sz="3600" dirty="0">
                <a:latin typeface="Times New Roman" panose="02020603050405020304" pitchFamily="18" charset="0"/>
                <a:cs typeface="Times New Roman" panose="02020603050405020304" pitchFamily="18" charset="0"/>
              </a:rPr>
              <a:t>			  </a:t>
            </a:r>
            <a:r>
              <a:rPr lang="vi-VN" alt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  </a:t>
            </a:r>
            <a:r>
              <a:rPr lang="vi-VN" alt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Tạ</a:t>
            </a:r>
            <a:r>
              <a:rPr lang="en-US" sz="3600" dirty="0">
                <a:latin typeface="Times New Roman" panose="02020603050405020304" pitchFamily="18" charset="0"/>
                <a:cs typeface="Times New Roman" panose="02020603050405020304" pitchFamily="18" charset="0"/>
              </a:rPr>
              <a:t> Quang </a:t>
            </a:r>
            <a:r>
              <a:rPr lang="en-US" sz="3600" dirty="0" err="1">
                <a:latin typeface="Times New Roman" panose="02020603050405020304" pitchFamily="18" charset="0"/>
                <a:cs typeface="Times New Roman" panose="02020603050405020304" pitchFamily="18" charset="0"/>
              </a:rPr>
              <a:t>Thắng</a:t>
            </a:r>
            <a:r>
              <a:rPr lang="en-US" sz="3600" dirty="0">
                <a:latin typeface="Times New Roman" panose="02020603050405020304" pitchFamily="18" charset="0"/>
                <a:cs typeface="Times New Roman" panose="02020603050405020304" pitchFamily="18" charset="0"/>
              </a:rPr>
              <a:t>      - 0950080112</a:t>
            </a:r>
            <a:r>
              <a:rPr lang="en-US" sz="2000" dirty="0"/>
              <a:t>		</a:t>
            </a:r>
            <a:endParaRPr lang="en-US" sz="2000" dirty="0"/>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4419600" y="571500"/>
            <a:ext cx="10252710" cy="492125"/>
          </a:xfrm>
        </p:spPr>
        <p:txBody>
          <a:bodyPr wrap="square"/>
          <a:p>
            <a:r>
              <a:rPr lang="vi-VN" altLang="en-US" sz="3200">
                <a:solidFill>
                  <a:srgbClr val="FF0000"/>
                </a:solidFill>
              </a:rPr>
              <a:t>1 SỐ ỨNG DỤNG CỦA CSDL VÀO THỰC TẾ</a:t>
            </a:r>
            <a:endParaRPr lang="vi-VN" altLang="en-US" sz="3200">
              <a:solidFill>
                <a:srgbClr val="FF0000"/>
              </a:solidFill>
            </a:endParaRPr>
          </a:p>
        </p:txBody>
      </p:sp>
      <p:pic>
        <p:nvPicPr>
          <p:cNvPr id="100" name="Picture 99"/>
          <p:cNvPicPr/>
          <p:nvPr/>
        </p:nvPicPr>
        <p:blipFill>
          <a:blip r:embed="rId1"/>
          <a:stretch>
            <a:fillRect/>
          </a:stretch>
        </p:blipFill>
        <p:spPr>
          <a:xfrm>
            <a:off x="9144000" y="5143500"/>
            <a:ext cx="0" cy="0"/>
          </a:xfrm>
          <a:prstGeom prst="rect">
            <a:avLst/>
          </a:prstGeom>
          <a:noFill/>
          <a:ln w="9525">
            <a:noFill/>
          </a:ln>
        </p:spPr>
      </p:pic>
      <p:pic>
        <p:nvPicPr>
          <p:cNvPr id="101" name="Picture 100"/>
          <p:cNvPicPr/>
          <p:nvPr/>
        </p:nvPicPr>
        <p:blipFill>
          <a:blip r:embed="rId1"/>
          <a:stretch>
            <a:fillRect/>
          </a:stretch>
        </p:blipFill>
        <p:spPr>
          <a:xfrm>
            <a:off x="685800" y="1773555"/>
            <a:ext cx="8034655" cy="4850130"/>
          </a:xfrm>
          <a:prstGeom prst="rect">
            <a:avLst/>
          </a:prstGeom>
          <a:noFill/>
          <a:ln w="28575" cmpd="sng">
            <a:solidFill>
              <a:schemeClr val="tx1"/>
            </a:solidFill>
            <a:prstDash val="solid"/>
          </a:ln>
        </p:spPr>
      </p:pic>
      <p:sp>
        <p:nvSpPr>
          <p:cNvPr id="7" name="Text Box 6"/>
          <p:cNvSpPr txBox="1"/>
          <p:nvPr/>
        </p:nvSpPr>
        <p:spPr>
          <a:xfrm>
            <a:off x="2759075" y="7048500"/>
            <a:ext cx="3888105" cy="460375"/>
          </a:xfrm>
          <a:prstGeom prst="rect">
            <a:avLst/>
          </a:prstGeom>
          <a:noFill/>
        </p:spPr>
        <p:txBody>
          <a:bodyPr wrap="none" rtlCol="0">
            <a:spAutoFit/>
          </a:bodyPr>
          <a:p>
            <a:r>
              <a:rPr lang="vi-VN" altLang="en-US" sz="2400" b="1"/>
              <a:t>Ứng dụng CSDL vào Y Tế</a:t>
            </a:r>
            <a:endParaRPr lang="vi-VN" altLang="en-US" sz="2400" b="1"/>
          </a:p>
        </p:txBody>
      </p:sp>
      <p:pic>
        <p:nvPicPr>
          <p:cNvPr id="102" name="Picture 101"/>
          <p:cNvPicPr/>
          <p:nvPr/>
        </p:nvPicPr>
        <p:blipFill>
          <a:blip r:embed="rId2"/>
          <a:stretch>
            <a:fillRect/>
          </a:stretch>
        </p:blipFill>
        <p:spPr>
          <a:xfrm>
            <a:off x="9144000" y="5143500"/>
            <a:ext cx="0" cy="0"/>
          </a:xfrm>
          <a:prstGeom prst="rect">
            <a:avLst/>
          </a:prstGeom>
          <a:noFill/>
          <a:ln w="9525">
            <a:noFill/>
          </a:ln>
        </p:spPr>
      </p:pic>
      <p:pic>
        <p:nvPicPr>
          <p:cNvPr id="104" name="Picture 103"/>
          <p:cNvPicPr/>
          <p:nvPr/>
        </p:nvPicPr>
        <p:blipFill>
          <a:blip r:embed="rId3"/>
          <a:stretch>
            <a:fillRect/>
          </a:stretch>
        </p:blipFill>
        <p:spPr>
          <a:xfrm>
            <a:off x="9144000" y="5143500"/>
            <a:ext cx="0" cy="0"/>
          </a:xfrm>
          <a:prstGeom prst="rect">
            <a:avLst/>
          </a:prstGeom>
          <a:noFill/>
          <a:ln w="9525">
            <a:noFill/>
          </a:ln>
        </p:spPr>
      </p:pic>
      <p:pic>
        <p:nvPicPr>
          <p:cNvPr id="105" name="Picture 104"/>
          <p:cNvPicPr/>
          <p:nvPr/>
        </p:nvPicPr>
        <p:blipFill>
          <a:blip r:embed="rId3"/>
          <a:stretch>
            <a:fillRect/>
          </a:stretch>
        </p:blipFill>
        <p:spPr>
          <a:xfrm>
            <a:off x="9372600" y="1844040"/>
            <a:ext cx="8604250" cy="4709160"/>
          </a:xfrm>
          <a:prstGeom prst="rect">
            <a:avLst/>
          </a:prstGeom>
          <a:noFill/>
          <a:ln w="28575" cmpd="sng">
            <a:solidFill>
              <a:schemeClr val="tx1"/>
            </a:solidFill>
            <a:prstDash val="solid"/>
          </a:ln>
        </p:spPr>
      </p:pic>
      <p:sp>
        <p:nvSpPr>
          <p:cNvPr id="13" name="Text Box 12"/>
          <p:cNvSpPr txBox="1"/>
          <p:nvPr/>
        </p:nvSpPr>
        <p:spPr>
          <a:xfrm>
            <a:off x="11658600" y="7048500"/>
            <a:ext cx="4582160" cy="460375"/>
          </a:xfrm>
          <a:prstGeom prst="rect">
            <a:avLst/>
          </a:prstGeom>
          <a:noFill/>
        </p:spPr>
        <p:txBody>
          <a:bodyPr wrap="none" rtlCol="0">
            <a:spAutoFit/>
          </a:bodyPr>
          <a:p>
            <a:r>
              <a:rPr lang="vi-VN" altLang="en-US" sz="2400" b="1"/>
              <a:t>Ứng dụng CSDL vào Gíáo </a:t>
            </a:r>
            <a:r>
              <a:rPr lang="vi-VN" altLang="en-US" sz="2400" b="1"/>
              <a:t>Dục</a:t>
            </a:r>
            <a:endParaRPr lang="vi-VN" altLang="en-US" sz="2400" b="1"/>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0" y="342900"/>
            <a:ext cx="6019800" cy="646331"/>
          </a:xfrm>
          <a:prstGeom prst="rect">
            <a:avLst/>
          </a:prstGeom>
          <a:noFill/>
        </p:spPr>
        <p:txBody>
          <a:bodyPr wrap="square" rtlCol="0">
            <a:spAutoFit/>
          </a:bodyPr>
          <a:lstStyle/>
          <a:p>
            <a:r>
              <a:rPr lang="en-US" sz="3600" b="1" dirty="0">
                <a:solidFill>
                  <a:schemeClr val="accent1">
                    <a:lumMod val="75000"/>
                  </a:schemeClr>
                </a:solidFill>
                <a:latin typeface="Times New Roman" panose="02020603050405020304" pitchFamily="18" charset="0"/>
                <a:cs typeface="Times New Roman" panose="02020603050405020304" pitchFamily="18" charset="0"/>
              </a:rPr>
              <a:t>IV. KẾT LUẬN</a:t>
            </a:r>
            <a:endParaRPr lang="en-US" sz="36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838200" y="2476500"/>
            <a:ext cx="6781800" cy="5693866"/>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Không có gì là hoàn hảo cho mọi trường hợp cả, </a:t>
            </a:r>
            <a:r>
              <a:rPr lang="en-US" sz="2600" dirty="0" err="1">
                <a:latin typeface="Times New Roman" panose="02020603050405020304" pitchFamily="18" charset="0"/>
                <a:cs typeface="Times New Roman" panose="02020603050405020304" pitchFamily="18" charset="0"/>
              </a:rPr>
              <a:t>vì</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vậy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chúng</a:t>
            </a:r>
            <a:r>
              <a:rPr lang="en-US" sz="2600" dirty="0">
                <a:latin typeface="Times New Roman" panose="02020603050405020304" pitchFamily="18" charset="0"/>
                <a:cs typeface="Times New Roman" panose="02020603050405020304" pitchFamily="18" charset="0"/>
              </a:rPr>
              <a:t> ta </a:t>
            </a:r>
            <a:r>
              <a:rPr lang="en-US" sz="2600" dirty="0" err="1">
                <a:latin typeface="Times New Roman" panose="02020603050405020304" pitchFamily="18" charset="0"/>
                <a:cs typeface="Times New Roman" panose="02020603050405020304" pitchFamily="18" charset="0"/>
              </a:rPr>
              <a:t>cần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quyết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định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dựa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tế</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rằng</a:t>
            </a:r>
            <a:r>
              <a:rPr lang="en-US" sz="2600" dirty="0">
                <a:latin typeface="Times New Roman" panose="02020603050405020304" pitchFamily="18" charset="0"/>
                <a:cs typeface="Times New Roman" panose="02020603050405020304" pitchFamily="18" charset="0"/>
              </a:rPr>
              <a:t> ta </a:t>
            </a:r>
            <a:r>
              <a:rPr lang="en-US" sz="2600" dirty="0" err="1">
                <a:latin typeface="Times New Roman" panose="02020603050405020304" pitchFamily="18" charset="0"/>
                <a:cs typeface="Times New Roman" panose="02020603050405020304" pitchFamily="18" charset="0"/>
              </a:rPr>
              <a:t>đang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cần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những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gì</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từ</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ứng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hợp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lí</a:t>
            </a:r>
            <a:r>
              <a:rPr lang="en-US"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0" i="0" dirty="0">
                <a:solidFill>
                  <a:srgbClr val="3D3D3D"/>
                </a:solidFill>
                <a:effectLst/>
                <a:latin typeface="Times New Roman" panose="02020603050405020304" pitchFamily="18" charset="0"/>
                <a:cs typeface="Times New Roman" panose="02020603050405020304" pitchFamily="18" charset="0"/>
              </a:rPr>
              <a:t>	</a:t>
            </a:r>
            <a:r>
              <a:rPr lang="vi-VN" sz="2600" b="0" i="0" dirty="0">
                <a:solidFill>
                  <a:srgbClr val="3D3D3D"/>
                </a:solidFill>
                <a:effectLst/>
                <a:latin typeface="Times New Roman" panose="02020603050405020304" pitchFamily="18" charset="0"/>
                <a:cs typeface="Times New Roman" panose="02020603050405020304" pitchFamily="18" charset="0"/>
              </a:rPr>
              <a:t>NoSQL hoạt động tốt nhất trên các cơ sở dữ liệu phi cấu trúc</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vi-VN" sz="2600" b="0" i="0" dirty="0">
                <a:solidFill>
                  <a:srgbClr val="3D3D3D"/>
                </a:solidFill>
                <a:effectLst/>
                <a:latin typeface="Times New Roman" panose="02020603050405020304" pitchFamily="18" charset="0"/>
                <a:cs typeface="Times New Roman" panose="02020603050405020304" pitchFamily="18" charset="0"/>
              </a:rPr>
              <a:t>với tư cách là một ngôn ngữ truy vấn DBMS có một tương lai tươi sáng trong ngành lưu trữ. </a:t>
            </a:r>
            <a:r>
              <a:rPr lang="en-US" sz="2600" b="0" i="0" dirty="0" err="1">
                <a:solidFill>
                  <a:srgbClr val="3D3D3D"/>
                </a:solidFill>
                <a:effectLst/>
                <a:latin typeface="Times New Roman" panose="02020603050405020304" pitchFamily="18" charset="0"/>
                <a:cs typeface="Times New Roman" panose="02020603050405020304" pitchFamily="18" charset="0"/>
              </a:rPr>
              <a:t>Tuy</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nhiên</a:t>
            </a:r>
            <a:r>
              <a:rPr lang="en-US" sz="2600" b="0" i="0" dirty="0">
                <a:solidFill>
                  <a:srgbClr val="3D3D3D"/>
                </a:solidFill>
                <a:effectLst/>
                <a:latin typeface="Times New Roman" panose="02020603050405020304" pitchFamily="18" charset="0"/>
                <a:cs typeface="Times New Roman" panose="02020603050405020304" pitchFamily="18" charset="0"/>
              </a:rPr>
              <a:t> NOSQL </a:t>
            </a:r>
            <a:r>
              <a:rPr lang="en-US" sz="2600" b="0" i="0" dirty="0" err="1">
                <a:solidFill>
                  <a:srgbClr val="3D3D3D"/>
                </a:solidFill>
                <a:effectLst/>
                <a:latin typeface="Times New Roman" panose="02020603050405020304" pitchFamily="18" charset="0"/>
                <a:cs typeface="Times New Roman" panose="02020603050405020304" pitchFamily="18" charset="0"/>
              </a:rPr>
              <a:t>sẽ</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không</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thể</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thay</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thế</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hoàn</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toàn</a:t>
            </a:r>
            <a:r>
              <a:rPr lang="en-US" sz="2600" b="0" i="0" dirty="0">
                <a:solidFill>
                  <a:srgbClr val="3D3D3D"/>
                </a:solidFill>
                <a:effectLst/>
                <a:latin typeface="Times New Roman" panose="02020603050405020304" pitchFamily="18" charset="0"/>
                <a:cs typeface="Times New Roman" panose="02020603050405020304" pitchFamily="18" charset="0"/>
              </a:rPr>
              <a:t> RDBMS </a:t>
            </a:r>
            <a:r>
              <a:rPr lang="en-US" sz="2600" b="0" i="0" dirty="0" err="1">
                <a:solidFill>
                  <a:srgbClr val="3D3D3D"/>
                </a:solidFill>
                <a:effectLst/>
                <a:latin typeface="Times New Roman" panose="02020603050405020304" pitchFamily="18" charset="0"/>
                <a:cs typeface="Times New Roman" panose="02020603050405020304" pitchFamily="18" charset="0"/>
              </a:rPr>
              <a:t>vì</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mục</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đích</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và</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chức</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năng</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sử</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dụng</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của</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cả</a:t>
            </a:r>
            <a:r>
              <a:rPr lang="en-US" sz="2600" b="0" i="0" dirty="0">
                <a:solidFill>
                  <a:srgbClr val="3D3D3D"/>
                </a:solidFill>
                <a:effectLst/>
                <a:latin typeface="Times New Roman" panose="02020603050405020304" pitchFamily="18" charset="0"/>
                <a:cs typeface="Times New Roman" panose="02020603050405020304" pitchFamily="18" charset="0"/>
              </a:rPr>
              <a:t> 2 </a:t>
            </a:r>
            <a:r>
              <a:rPr lang="en-US" sz="2600" b="0" i="0" dirty="0" err="1">
                <a:solidFill>
                  <a:srgbClr val="3D3D3D"/>
                </a:solidFill>
                <a:effectLst/>
                <a:latin typeface="Times New Roman" panose="02020603050405020304" pitchFamily="18" charset="0"/>
                <a:cs typeface="Times New Roman" panose="02020603050405020304" pitchFamily="18" charset="0"/>
              </a:rPr>
              <a:t>đều</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có</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những</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sự</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khác</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biệt</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cũng</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như</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hướng</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tới</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các</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lớp</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đối</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tượng</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sử</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dụng</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khác</a:t>
            </a:r>
            <a:r>
              <a:rPr lang="en-US" sz="2600" b="0" i="0" dirty="0">
                <a:solidFill>
                  <a:srgbClr val="3D3D3D"/>
                </a:solidFill>
                <a:effectLst/>
                <a:latin typeface="Times New Roman" panose="02020603050405020304" pitchFamily="18" charset="0"/>
                <a:cs typeface="Times New Roman" panose="02020603050405020304" pitchFamily="18" charset="0"/>
              </a:rPr>
              <a:t> </a:t>
            </a:r>
            <a:r>
              <a:rPr lang="en-US" sz="2600" b="0" i="0" dirty="0" err="1">
                <a:solidFill>
                  <a:srgbClr val="3D3D3D"/>
                </a:solidFill>
                <a:effectLst/>
                <a:latin typeface="Times New Roman" panose="02020603050405020304" pitchFamily="18" charset="0"/>
                <a:cs typeface="Times New Roman" panose="02020603050405020304" pitchFamily="18" charset="0"/>
              </a:rPr>
              <a:t>nhau</a:t>
            </a:r>
            <a:r>
              <a:rPr lang="en-US" sz="2600" b="0" i="0" dirty="0">
                <a:solidFill>
                  <a:srgbClr val="3D3D3D"/>
                </a:solidFill>
                <a:effectLst/>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hững hình nền Powerpoint Thank You, Cảm ơn dùng cho Slide kết thú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8" y="0"/>
            <a:ext cx="18284825"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810"/>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0" y="1946747"/>
              <a:ext cx="7791029" cy="6391274"/>
            </a:xfrm>
            <a:prstGeom prst="rect">
              <a:avLst/>
            </a:prstGeom>
          </p:spPr>
        </p:pic>
        <p:pic>
          <p:nvPicPr>
            <p:cNvPr id="5" name="object 5"/>
            <p:cNvPicPr/>
            <p:nvPr/>
          </p:nvPicPr>
          <p:blipFill>
            <a:blip r:embed="rId2" cstate="print"/>
            <a:stretch>
              <a:fillRect/>
            </a:stretch>
          </p:blipFill>
          <p:spPr>
            <a:xfrm>
              <a:off x="495687" y="1"/>
              <a:ext cx="2573142" cy="2544819"/>
            </a:xfrm>
            <a:prstGeom prst="rect">
              <a:avLst/>
            </a:prstGeom>
          </p:spPr>
        </p:pic>
        <p:pic>
          <p:nvPicPr>
            <p:cNvPr id="6" name="object 6"/>
            <p:cNvPicPr/>
            <p:nvPr/>
          </p:nvPicPr>
          <p:blipFill>
            <a:blip r:embed="rId3" cstate="print"/>
            <a:stretch>
              <a:fillRect/>
            </a:stretch>
          </p:blipFill>
          <p:spPr>
            <a:xfrm>
              <a:off x="0" y="7159128"/>
              <a:ext cx="3287364" cy="3127871"/>
            </a:xfrm>
            <a:prstGeom prst="rect">
              <a:avLst/>
            </a:prstGeom>
          </p:spPr>
        </p:pic>
      </p:grpSp>
      <p:sp>
        <p:nvSpPr>
          <p:cNvPr id="7" name="TextBox 6"/>
          <p:cNvSpPr txBox="1"/>
          <p:nvPr/>
        </p:nvSpPr>
        <p:spPr>
          <a:xfrm>
            <a:off x="7772614" y="1235075"/>
            <a:ext cx="6458371" cy="829945"/>
          </a:xfrm>
          <a:prstGeom prst="rect">
            <a:avLst/>
          </a:prstGeom>
          <a:noFill/>
        </p:spPr>
        <p:txBody>
          <a:bodyPr wrap="square" rtlCol="0">
            <a:spAutoFit/>
          </a:bodyPr>
          <a:lstStyle/>
          <a:p>
            <a:pPr algn="ctr"/>
            <a:r>
              <a:rPr lang="vi-VN" sz="4800" b="1" dirty="0">
                <a:solidFill>
                  <a:schemeClr val="accent6">
                    <a:lumMod val="75000"/>
                  </a:schemeClr>
                </a:solidFill>
                <a:latin typeface="+mj-lt"/>
              </a:rPr>
              <a:t>Nội dung thuyết trình</a:t>
            </a:r>
            <a:endParaRPr lang="vi-VN" sz="4800" b="1" dirty="0">
              <a:solidFill>
                <a:schemeClr val="accent6">
                  <a:lumMod val="75000"/>
                </a:schemeClr>
              </a:solidFill>
              <a:latin typeface="+mj-lt"/>
            </a:endParaRPr>
          </a:p>
        </p:txBody>
      </p:sp>
      <p:sp>
        <p:nvSpPr>
          <p:cNvPr id="8" name="TextBox 7"/>
          <p:cNvSpPr txBox="1"/>
          <p:nvPr/>
        </p:nvSpPr>
        <p:spPr>
          <a:xfrm>
            <a:off x="7239000" y="3238500"/>
            <a:ext cx="4800600" cy="1198880"/>
          </a:xfrm>
          <a:prstGeom prst="rect">
            <a:avLst/>
          </a:prstGeom>
          <a:noFill/>
        </p:spPr>
        <p:txBody>
          <a:bodyPr wrap="square" rtlCol="0">
            <a:spAutoFit/>
          </a:bodyPr>
          <a:lstStyle/>
          <a:p>
            <a:r>
              <a:rPr lang="vi-VN" sz="3600" dirty="0">
                <a:latin typeface="Arial" panose="020B0604020202020204" pitchFamily="34" charset="0"/>
                <a:cs typeface="Arial" panose="020B0604020202020204" pitchFamily="34" charset="0"/>
              </a:rPr>
              <a:t>I. KHÁI NIỆM</a:t>
            </a:r>
            <a:endParaRPr lang="vi-VN" sz="3600" dirty="0">
              <a:latin typeface="Arial" panose="020B0604020202020204" pitchFamily="34" charset="0"/>
              <a:cs typeface="Arial" panose="020B0604020202020204" pitchFamily="34" charset="0"/>
            </a:endParaRPr>
          </a:p>
          <a:p>
            <a:endParaRPr lang="vi-VN" sz="3600" dirty="0">
              <a:latin typeface="Arial" panose="020B0604020202020204" pitchFamily="34" charset="0"/>
              <a:cs typeface="Arial" panose="020B0604020202020204" pitchFamily="34" charset="0"/>
            </a:endParaRPr>
          </a:p>
        </p:txBody>
      </p:sp>
      <p:sp>
        <p:nvSpPr>
          <p:cNvPr id="9" name="Text Box 8"/>
          <p:cNvSpPr txBox="1"/>
          <p:nvPr/>
        </p:nvSpPr>
        <p:spPr>
          <a:xfrm>
            <a:off x="7239000" y="4381500"/>
            <a:ext cx="8472805" cy="1198880"/>
          </a:xfrm>
          <a:prstGeom prst="rect">
            <a:avLst/>
          </a:prstGeom>
          <a:noFill/>
        </p:spPr>
        <p:txBody>
          <a:bodyPr wrap="none" rtlCol="0">
            <a:spAutoFit/>
          </a:bodyPr>
          <a:p>
            <a:r>
              <a:rPr lang="vi-VN" altLang="en-US" sz="3600"/>
              <a:t>II. SO SÁNH TRUY VẤN GIỮA MY SQL </a:t>
            </a:r>
            <a:endParaRPr lang="vi-VN" altLang="en-US" sz="3600"/>
          </a:p>
          <a:p>
            <a:r>
              <a:rPr lang="vi-VN" altLang="en-US" sz="3600"/>
              <a:t>VÀ MONGODB</a:t>
            </a:r>
            <a:endParaRPr lang="vi-VN" altLang="en-US" sz="3600"/>
          </a:p>
        </p:txBody>
      </p:sp>
      <p:sp>
        <p:nvSpPr>
          <p:cNvPr id="11" name="Text Box 10"/>
          <p:cNvSpPr txBox="1"/>
          <p:nvPr/>
        </p:nvSpPr>
        <p:spPr>
          <a:xfrm>
            <a:off x="7315200" y="5905500"/>
            <a:ext cx="2189480" cy="645160"/>
          </a:xfrm>
          <a:prstGeom prst="rect">
            <a:avLst/>
          </a:prstGeom>
          <a:noFill/>
        </p:spPr>
        <p:txBody>
          <a:bodyPr wrap="none" rtlCol="0">
            <a:spAutoFit/>
          </a:bodyPr>
          <a:p>
            <a:r>
              <a:rPr lang="vi-VN" altLang="en-US" sz="3600"/>
              <a:t>III. DEMO</a:t>
            </a:r>
            <a:endParaRPr lang="vi-VN" altLang="en-US" sz="36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61034"/>
            <a:ext cx="18288000" cy="4600575"/>
          </a:xfrm>
          <a:custGeom>
            <a:avLst/>
            <a:gdLst/>
            <a:ahLst/>
            <a:cxnLst/>
            <a:rect l="l" t="t" r="r" b="b"/>
            <a:pathLst>
              <a:path w="18288000" h="4600575">
                <a:moveTo>
                  <a:pt x="18287998" y="4600574"/>
                </a:moveTo>
                <a:lnTo>
                  <a:pt x="0" y="4600574"/>
                </a:lnTo>
                <a:lnTo>
                  <a:pt x="0" y="0"/>
                </a:lnTo>
                <a:lnTo>
                  <a:pt x="18287998" y="0"/>
                </a:lnTo>
                <a:lnTo>
                  <a:pt x="18287998" y="4600574"/>
                </a:lnTo>
                <a:close/>
              </a:path>
            </a:pathLst>
          </a:custGeom>
          <a:solidFill>
            <a:srgbClr val="F2F2F2"/>
          </a:solidFill>
        </p:spPr>
        <p:txBody>
          <a:bodyPr wrap="square" lIns="0" tIns="0" rIns="0" bIns="0" rtlCol="0"/>
          <a:lstStyle/>
          <a:p/>
        </p:txBody>
      </p:sp>
      <p:sp>
        <p:nvSpPr>
          <p:cNvPr id="8" name="object 8"/>
          <p:cNvSpPr txBox="1"/>
          <p:nvPr/>
        </p:nvSpPr>
        <p:spPr>
          <a:xfrm>
            <a:off x="228600" y="4991100"/>
            <a:ext cx="5978525" cy="2256790"/>
          </a:xfrm>
          <a:prstGeom prst="rect">
            <a:avLst/>
          </a:prstGeom>
        </p:spPr>
        <p:txBody>
          <a:bodyPr vert="horz" wrap="square" lIns="0" tIns="12700" rIns="0" bIns="0" rtlCol="0">
            <a:spAutoFit/>
          </a:bodyPr>
          <a:lstStyle/>
          <a:p>
            <a:pPr marL="12700" marR="5080">
              <a:lnSpc>
                <a:spcPct val="114000"/>
              </a:lnSpc>
              <a:spcBef>
                <a:spcPts val="100"/>
              </a:spcBef>
            </a:pPr>
            <a:r>
              <a:rPr lang="en-US" sz="2800" b="0" i="0" dirty="0">
                <a:solidFill>
                  <a:srgbClr val="232F3E"/>
                </a:solidFill>
                <a:effectLst/>
                <a:latin typeface="+mj-lt"/>
              </a:rPr>
              <a:t>	</a:t>
            </a:r>
            <a:r>
              <a:rPr lang="vi-VN" sz="3200" b="0" i="0" dirty="0">
                <a:solidFill>
                  <a:srgbClr val="232F3E"/>
                </a:solidFill>
                <a:effectLst/>
                <a:latin typeface="+mj-lt"/>
              </a:rPr>
              <a:t>NoSQL là Cơ sở dữ liệu được xây dựng dành riêng cho mô hình dữ liệu và có sơ đồ linh hoạt để xây dựng các ứng dụng hiện đại. </a:t>
            </a:r>
            <a:endParaRPr lang="vi-VN" sz="3200" b="0" i="0" dirty="0">
              <a:solidFill>
                <a:srgbClr val="232F3E"/>
              </a:solidFill>
              <a:effectLst/>
              <a:latin typeface="+mj-lt"/>
              <a:cs typeface="Tahoma" panose="020B0604030504040204"/>
            </a:endParaRPr>
          </a:p>
        </p:txBody>
      </p:sp>
      <p:sp>
        <p:nvSpPr>
          <p:cNvPr id="9" name="object 9"/>
          <p:cNvSpPr txBox="1"/>
          <p:nvPr/>
        </p:nvSpPr>
        <p:spPr>
          <a:xfrm>
            <a:off x="5943600" y="6759446"/>
            <a:ext cx="10210800" cy="3378835"/>
          </a:xfrm>
          <a:prstGeom prst="rect">
            <a:avLst/>
          </a:prstGeom>
        </p:spPr>
        <p:txBody>
          <a:bodyPr vert="horz" wrap="square" lIns="0" tIns="12700" rIns="0" bIns="0" rtlCol="0">
            <a:spAutoFit/>
          </a:bodyPr>
          <a:lstStyle/>
          <a:p>
            <a:pPr marL="12700" marR="5080">
              <a:lnSpc>
                <a:spcPct val="114000"/>
              </a:lnSpc>
              <a:spcBef>
                <a:spcPts val="100"/>
              </a:spcBef>
            </a:pPr>
            <a:r>
              <a:rPr lang="en-US" sz="2800" b="0" i="0" dirty="0">
                <a:solidFill>
                  <a:srgbClr val="333333"/>
                </a:solidFill>
                <a:effectLst/>
                <a:latin typeface="+mj-lt"/>
              </a:rPr>
              <a:t>	</a:t>
            </a:r>
            <a:r>
              <a:rPr lang="en-US" sz="3200" b="0" i="0" dirty="0">
                <a:solidFill>
                  <a:srgbClr val="333333"/>
                </a:solidFill>
                <a:effectLst/>
                <a:latin typeface="+mj-lt"/>
              </a:rPr>
              <a:t>K</a:t>
            </a:r>
            <a:r>
              <a:rPr lang="vi-VN" sz="3200" b="0" i="0" dirty="0">
                <a:solidFill>
                  <a:srgbClr val="333333"/>
                </a:solidFill>
                <a:effectLst/>
                <a:latin typeface="+mj-lt"/>
              </a:rPr>
              <a:t>hái niệm cơ sở dữ liệu NoSQL trở nên phổ biến khi những công ty như Google, Facebook, Amazon, v.v., phải xử lý khối lượng dữ liệu cực lớn và NoSQL đáp ứng được nhu cầu này với giải pháp thay thế cho vấn đề này là phân phối tải cơ sở dữ liệu trên nhiều máy chủ bất cứ khi nào tải tăng lên. Phương pháp này được gọi là “scaling out”.</a:t>
            </a:r>
            <a:endParaRPr lang="vi-VN" sz="3200" b="0" i="0" dirty="0">
              <a:solidFill>
                <a:srgbClr val="333333"/>
              </a:solidFill>
              <a:effectLst/>
              <a:latin typeface="+mj-lt"/>
              <a:cs typeface="Tahoma" panose="020B0604030504040204"/>
            </a:endParaRPr>
          </a:p>
        </p:txBody>
      </p:sp>
      <p:sp>
        <p:nvSpPr>
          <p:cNvPr id="13" name="TextBox 12"/>
          <p:cNvSpPr txBox="1"/>
          <p:nvPr/>
        </p:nvSpPr>
        <p:spPr>
          <a:xfrm>
            <a:off x="381000" y="647700"/>
            <a:ext cx="4495800" cy="1568450"/>
          </a:xfrm>
          <a:prstGeom prst="rect">
            <a:avLst/>
          </a:prstGeom>
          <a:noFill/>
        </p:spPr>
        <p:txBody>
          <a:bodyPr wrap="square" rtlCol="0">
            <a:spAutoFit/>
          </a:bodyPr>
          <a:lstStyle/>
          <a:p>
            <a:pPr marL="857250" indent="-857250">
              <a:buAutoNum type="romanUcPeriod"/>
            </a:pPr>
            <a:r>
              <a:rPr lang="en-US" sz="4800" b="1" spc="-70" dirty="0" err="1">
                <a:solidFill>
                  <a:schemeClr val="accent6">
                    <a:lumMod val="75000"/>
                  </a:schemeClr>
                </a:solidFill>
                <a:latin typeface="Times New Roman" panose="02020603050405020304" pitchFamily="18" charset="0"/>
                <a:cs typeface="Times New Roman" panose="02020603050405020304" pitchFamily="18" charset="0"/>
              </a:rPr>
              <a:t>Khái</a:t>
            </a:r>
            <a:r>
              <a:rPr lang="en-US" sz="4800" b="1" spc="-70" dirty="0">
                <a:solidFill>
                  <a:schemeClr val="accent6">
                    <a:lumMod val="75000"/>
                  </a:schemeClr>
                </a:solidFill>
                <a:latin typeface="Times New Roman" panose="02020603050405020304" pitchFamily="18" charset="0"/>
                <a:cs typeface="Times New Roman" panose="02020603050405020304" pitchFamily="18" charset="0"/>
              </a:rPr>
              <a:t> </a:t>
            </a:r>
            <a:r>
              <a:rPr lang="en-US" sz="4800" b="1" spc="-70" dirty="0" err="1">
                <a:solidFill>
                  <a:schemeClr val="accent6">
                    <a:lumMod val="75000"/>
                  </a:schemeClr>
                </a:solidFill>
                <a:latin typeface="Times New Roman" panose="02020603050405020304" pitchFamily="18" charset="0"/>
                <a:cs typeface="Times New Roman" panose="02020603050405020304" pitchFamily="18" charset="0"/>
              </a:rPr>
              <a:t>niệm</a:t>
            </a:r>
            <a:br>
              <a:rPr lang="en-US" sz="4800" b="1" spc="-70" dirty="0">
                <a:solidFill>
                  <a:schemeClr val="accent6">
                    <a:lumMod val="75000"/>
                  </a:schemeClr>
                </a:solidFill>
                <a:latin typeface="Times New Roman" panose="02020603050405020304" pitchFamily="18" charset="0"/>
                <a:cs typeface="Times New Roman" panose="02020603050405020304" pitchFamily="18" charset="0"/>
              </a:rPr>
            </a:br>
            <a:r>
              <a:rPr lang="en-US" sz="4800" b="1" spc="-70" dirty="0">
                <a:solidFill>
                  <a:schemeClr val="accent6">
                    <a:lumMod val="75000"/>
                  </a:schemeClr>
                </a:solidFill>
                <a:latin typeface="Times New Roman" panose="02020603050405020304" pitchFamily="18" charset="0"/>
                <a:cs typeface="Times New Roman" panose="02020603050405020304" pitchFamily="18" charset="0"/>
              </a:rPr>
              <a:t>	a) NOSQL</a:t>
            </a:r>
            <a:endParaRPr lang="en-US" sz="4800" b="1" spc="-70"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68782" y="161034"/>
            <a:ext cx="8733074" cy="4631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2"/>
          <p:cNvGrpSpPr/>
          <p:nvPr/>
        </p:nvGrpSpPr>
        <p:grpSpPr>
          <a:xfrm>
            <a:off x="0" y="0"/>
            <a:ext cx="7791450" cy="10287000"/>
            <a:chOff x="0" y="1"/>
            <a:chExt cx="7791450" cy="10287000"/>
          </a:xfrm>
        </p:grpSpPr>
        <p:sp>
          <p:nvSpPr>
            <p:cNvPr id="8"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p:txBody>
        </p:sp>
        <p:pic>
          <p:nvPicPr>
            <p:cNvPr id="9" name="object 4"/>
            <p:cNvPicPr/>
            <p:nvPr/>
          </p:nvPicPr>
          <p:blipFill>
            <a:blip r:embed="rId1" cstate="print"/>
            <a:stretch>
              <a:fillRect/>
            </a:stretch>
          </p:blipFill>
          <p:spPr>
            <a:xfrm>
              <a:off x="0" y="1946747"/>
              <a:ext cx="7791029" cy="6391274"/>
            </a:xfrm>
            <a:prstGeom prst="rect">
              <a:avLst/>
            </a:prstGeom>
          </p:spPr>
        </p:pic>
        <p:pic>
          <p:nvPicPr>
            <p:cNvPr id="10" name="object 5"/>
            <p:cNvPicPr/>
            <p:nvPr/>
          </p:nvPicPr>
          <p:blipFill>
            <a:blip r:embed="rId2" cstate="print"/>
            <a:stretch>
              <a:fillRect/>
            </a:stretch>
          </p:blipFill>
          <p:spPr>
            <a:xfrm>
              <a:off x="495687" y="1"/>
              <a:ext cx="2573142" cy="2544819"/>
            </a:xfrm>
            <a:prstGeom prst="rect">
              <a:avLst/>
            </a:prstGeom>
          </p:spPr>
        </p:pic>
        <p:pic>
          <p:nvPicPr>
            <p:cNvPr id="11" name="object 6"/>
            <p:cNvPicPr/>
            <p:nvPr/>
          </p:nvPicPr>
          <p:blipFill>
            <a:blip r:embed="rId3" cstate="print"/>
            <a:stretch>
              <a:fillRect/>
            </a:stretch>
          </p:blipFill>
          <p:spPr>
            <a:xfrm>
              <a:off x="0" y="7159128"/>
              <a:ext cx="3287364" cy="3127871"/>
            </a:xfrm>
            <a:prstGeom prst="rect">
              <a:avLst/>
            </a:prstGeom>
          </p:spPr>
        </p:pic>
      </p:grpSp>
      <p:sp>
        <p:nvSpPr>
          <p:cNvPr id="12" name="TextBox 11"/>
          <p:cNvSpPr txBox="1"/>
          <p:nvPr/>
        </p:nvSpPr>
        <p:spPr>
          <a:xfrm>
            <a:off x="9829800" y="1638300"/>
            <a:ext cx="5257800" cy="4831080"/>
          </a:xfrm>
          <a:prstGeom prst="rect">
            <a:avLst/>
          </a:prstGeom>
          <a:noFill/>
        </p:spPr>
        <p:txBody>
          <a:bodyPr wrap="square" rtlCol="0">
            <a:spAutoFit/>
          </a:bodyPr>
          <a:lstStyle/>
          <a:p>
            <a:r>
              <a:rPr lang="vi-VN" sz="2400" dirty="0">
                <a:latin typeface="+mj-lt"/>
              </a:rPr>
              <a:t>	</a:t>
            </a:r>
            <a:r>
              <a:rPr lang="vi-VN" sz="2800" dirty="0">
                <a:latin typeface="+mj-lt"/>
              </a:rPr>
              <a:t>Nên sử dụng NOSQL khi :</a:t>
            </a:r>
            <a:endParaRPr lang="vi-VN" sz="2800" dirty="0">
              <a:latin typeface="+mj-lt"/>
            </a:endParaRPr>
          </a:p>
          <a:p>
            <a:pPr marL="285750" indent="-285750">
              <a:buFont typeface="Arial" panose="020B0604020202020204" pitchFamily="34" charset="0"/>
              <a:buChar char="•"/>
            </a:pPr>
            <a:r>
              <a:rPr lang="vi-VN" sz="2800" dirty="0">
                <a:latin typeface="+mj-lt"/>
              </a:rPr>
              <a:t>Muốn lưu trữ và truy xuất một lượng dữ liệu khổng lồ.</a:t>
            </a:r>
            <a:endParaRPr lang="vi-VN" sz="2800" dirty="0">
              <a:latin typeface="+mj-lt"/>
            </a:endParaRPr>
          </a:p>
          <a:p>
            <a:pPr marL="285750" indent="-285750">
              <a:buFont typeface="Arial" panose="020B0604020202020204" pitchFamily="34" charset="0"/>
              <a:buChar char="•"/>
            </a:pPr>
            <a:r>
              <a:rPr lang="vi-VN" sz="2800" dirty="0">
                <a:latin typeface="+mj-lt"/>
              </a:rPr>
              <a:t>Mối quan hệ giữa dữ liệu bạn lưu trữ không quan trọng.</a:t>
            </a:r>
            <a:endParaRPr lang="vi-VN" sz="2800" dirty="0">
              <a:latin typeface="+mj-lt"/>
            </a:endParaRPr>
          </a:p>
          <a:p>
            <a:pPr marL="285750" indent="-285750">
              <a:buFont typeface="Arial" panose="020B0604020202020204" pitchFamily="34" charset="0"/>
              <a:buChar char="•"/>
            </a:pPr>
            <a:r>
              <a:rPr lang="vi-VN" sz="2800" dirty="0">
                <a:latin typeface="+mj-lt"/>
              </a:rPr>
              <a:t>Dữ liệu không có cấu trúc và thay đổi theo thời gian.</a:t>
            </a:r>
            <a:endParaRPr lang="vi-VN" sz="2800" dirty="0">
              <a:latin typeface="+mj-lt"/>
            </a:endParaRPr>
          </a:p>
          <a:p>
            <a:pPr marL="285750" indent="-285750">
              <a:buFont typeface="Arial" panose="020B0604020202020204" pitchFamily="34" charset="0"/>
              <a:buChar char="•"/>
            </a:pPr>
            <a:r>
              <a:rPr lang="vi-VN" sz="2800" dirty="0">
                <a:latin typeface="+mj-lt"/>
              </a:rPr>
              <a:t>Dữ liệu đang phát triển liên tục và bạn cần phải mở rộng cơ sở dữ liệu thường xuyên để xử lý dữ liệu.</a:t>
            </a:r>
            <a:endParaRPr lang="vi-VN" sz="2800" dirty="0">
              <a:latin typeface="+mj-lt"/>
            </a:endParaRPr>
          </a:p>
        </p:txBody>
      </p:sp>
      <p:sp>
        <p:nvSpPr>
          <p:cNvPr id="13" name="TextBox 12"/>
          <p:cNvSpPr txBox="1"/>
          <p:nvPr/>
        </p:nvSpPr>
        <p:spPr>
          <a:xfrm>
            <a:off x="10287000" y="6768360"/>
            <a:ext cx="6553200" cy="2245360"/>
          </a:xfrm>
          <a:prstGeom prst="rect">
            <a:avLst/>
          </a:prstGeom>
          <a:noFill/>
        </p:spPr>
        <p:txBody>
          <a:bodyPr wrap="square" rtlCol="0">
            <a:spAutoFit/>
          </a:bodyPr>
          <a:lstStyle/>
          <a:p>
            <a:r>
              <a:rPr lang="vi-VN" sz="2400" dirty="0">
                <a:latin typeface="+mj-lt"/>
              </a:rPr>
              <a:t>	</a:t>
            </a:r>
            <a:r>
              <a:rPr lang="vi-VN" sz="2800" dirty="0">
                <a:latin typeface="+mj-lt"/>
              </a:rPr>
              <a:t>Đồng thời NOSQL còn mang lại những trải nghiệm tốt đẹp cho người dùng trên các phương diện : hiệu năng, độ linh hoạt, tính thiết thực và khả năng thay đổi quy mô.</a:t>
            </a:r>
            <a:endParaRPr lang="vi-VN" sz="28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p:txBody>
      </p:sp>
      <p:sp>
        <p:nvSpPr>
          <p:cNvPr id="3" name="object 3"/>
          <p:cNvSpPr txBox="1">
            <a:spLocks noGrp="1"/>
          </p:cNvSpPr>
          <p:nvPr>
            <p:ph type="title"/>
          </p:nvPr>
        </p:nvSpPr>
        <p:spPr>
          <a:xfrm>
            <a:off x="1016000" y="1000436"/>
            <a:ext cx="5692140" cy="2326005"/>
          </a:xfrm>
          <a:prstGeom prst="rect">
            <a:avLst/>
          </a:prstGeom>
        </p:spPr>
        <p:txBody>
          <a:bodyPr vert="horz" wrap="square" lIns="0" tIns="45085" rIns="0" bIns="0" rtlCol="0">
            <a:spAutoFit/>
          </a:bodyPr>
          <a:lstStyle/>
          <a:p>
            <a:pPr marL="12700" marR="5080">
              <a:lnSpc>
                <a:spcPts val="5930"/>
              </a:lnSpc>
              <a:spcBef>
                <a:spcPts val="355"/>
              </a:spcBef>
            </a:pPr>
            <a:r>
              <a:rPr lang="vi-VN" sz="4400" b="1" spc="-70" dirty="0">
                <a:solidFill>
                  <a:schemeClr val="accent6">
                    <a:lumMod val="75000"/>
                  </a:schemeClr>
                </a:solidFill>
                <a:latin typeface="Times New Roman" panose="02020603050405020304" pitchFamily="18" charset="0"/>
                <a:cs typeface="Times New Roman" panose="02020603050405020304" pitchFamily="18" charset="0"/>
              </a:rPr>
              <a:t>I.</a:t>
            </a:r>
            <a:r>
              <a:rPr lang="vi-VN" sz="3600" b="1" spc="-70" dirty="0">
                <a:solidFill>
                  <a:schemeClr val="accent6">
                    <a:lumMod val="75000"/>
                  </a:schemeClr>
                </a:solidFill>
                <a:latin typeface="Times New Roman" panose="02020603050405020304" pitchFamily="18" charset="0"/>
                <a:cs typeface="Times New Roman" panose="02020603050405020304" pitchFamily="18" charset="0"/>
              </a:rPr>
              <a:t>	</a:t>
            </a:r>
            <a:r>
              <a:rPr lang="en-US" sz="4400" b="1" spc="-70" dirty="0" err="1">
                <a:solidFill>
                  <a:schemeClr val="accent6">
                    <a:lumMod val="75000"/>
                  </a:schemeClr>
                </a:solidFill>
                <a:latin typeface="Times New Roman" panose="02020603050405020304" pitchFamily="18" charset="0"/>
                <a:cs typeface="Times New Roman" panose="02020603050405020304" pitchFamily="18" charset="0"/>
              </a:rPr>
              <a:t>Khái</a:t>
            </a:r>
            <a:r>
              <a:rPr lang="en-US" sz="4400" b="1" spc="-70" dirty="0">
                <a:solidFill>
                  <a:schemeClr val="accent6">
                    <a:lumMod val="75000"/>
                  </a:schemeClr>
                </a:solidFill>
                <a:latin typeface="Times New Roman" panose="02020603050405020304" pitchFamily="18" charset="0"/>
                <a:cs typeface="Times New Roman" panose="02020603050405020304" pitchFamily="18" charset="0"/>
              </a:rPr>
              <a:t> </a:t>
            </a:r>
            <a:r>
              <a:rPr lang="en-US" sz="4400" b="1" spc="-70" dirty="0" err="1">
                <a:solidFill>
                  <a:schemeClr val="accent6">
                    <a:lumMod val="75000"/>
                  </a:schemeClr>
                </a:solidFill>
                <a:latin typeface="Times New Roman" panose="02020603050405020304" pitchFamily="18" charset="0"/>
                <a:cs typeface="Times New Roman" panose="02020603050405020304" pitchFamily="18" charset="0"/>
              </a:rPr>
              <a:t>niệm</a:t>
            </a:r>
            <a:br>
              <a:rPr lang="en-US" sz="4400" b="1" spc="-70" dirty="0">
                <a:solidFill>
                  <a:schemeClr val="accent6">
                    <a:lumMod val="75000"/>
                  </a:schemeClr>
                </a:solidFill>
                <a:latin typeface="Times New Roman" panose="02020603050405020304" pitchFamily="18" charset="0"/>
                <a:cs typeface="Times New Roman" panose="02020603050405020304" pitchFamily="18" charset="0"/>
              </a:rPr>
            </a:br>
            <a:r>
              <a:rPr lang="en-US" sz="4400" b="1" spc="-70" dirty="0">
                <a:solidFill>
                  <a:schemeClr val="accent6">
                    <a:lumMod val="75000"/>
                  </a:schemeClr>
                </a:solidFill>
                <a:latin typeface="Times New Roman" panose="02020603050405020304" pitchFamily="18" charset="0"/>
                <a:cs typeface="Times New Roman" panose="02020603050405020304" pitchFamily="18" charset="0"/>
              </a:rPr>
              <a:t>	</a:t>
            </a:r>
            <a:r>
              <a:rPr lang="vi-VN" sz="4400" b="1" spc="-70" dirty="0">
                <a:solidFill>
                  <a:schemeClr val="accent6">
                    <a:lumMod val="75000"/>
                  </a:schemeClr>
                </a:solidFill>
                <a:latin typeface="Times New Roman" panose="02020603050405020304" pitchFamily="18" charset="0"/>
                <a:cs typeface="Times New Roman" panose="02020603050405020304" pitchFamily="18" charset="0"/>
              </a:rPr>
              <a:t>b</a:t>
            </a:r>
            <a:r>
              <a:rPr lang="en-US" sz="4400" b="1" spc="-70" dirty="0">
                <a:solidFill>
                  <a:schemeClr val="accent6">
                    <a:lumMod val="75000"/>
                  </a:schemeClr>
                </a:solidFill>
                <a:latin typeface="Times New Roman" panose="02020603050405020304" pitchFamily="18" charset="0"/>
                <a:cs typeface="Times New Roman" panose="02020603050405020304" pitchFamily="18" charset="0"/>
              </a:rPr>
              <a:t>) </a:t>
            </a:r>
            <a:r>
              <a:rPr lang="vi-VN" sz="4400" b="1" spc="-70" dirty="0">
                <a:solidFill>
                  <a:schemeClr val="accent6">
                    <a:lumMod val="75000"/>
                  </a:schemeClr>
                </a:solidFill>
                <a:latin typeface="Times New Roman" panose="02020603050405020304" pitchFamily="18" charset="0"/>
                <a:cs typeface="Times New Roman" panose="02020603050405020304" pitchFamily="18" charset="0"/>
              </a:rPr>
              <a:t>RDBMS</a:t>
            </a:r>
            <a:br>
              <a:rPr lang="en-US" sz="6000" b="1" dirty="0">
                <a:solidFill>
                  <a:schemeClr val="accent6">
                    <a:lumMod val="75000"/>
                  </a:schemeClr>
                </a:solidFill>
                <a:latin typeface="Times New Roman" panose="02020603050405020304" pitchFamily="18" charset="0"/>
                <a:cs typeface="Times New Roman" panose="02020603050405020304" pitchFamily="18" charset="0"/>
              </a:rPr>
            </a:br>
            <a:endParaRPr lang="en-US" sz="6000" b="1" spc="-2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5" name="object 5"/>
          <p:cNvSpPr txBox="1"/>
          <p:nvPr/>
        </p:nvSpPr>
        <p:spPr>
          <a:xfrm>
            <a:off x="8991600" y="266700"/>
            <a:ext cx="8250555" cy="3378835"/>
          </a:xfrm>
          <a:prstGeom prst="rect">
            <a:avLst/>
          </a:prstGeom>
        </p:spPr>
        <p:txBody>
          <a:bodyPr vert="horz" wrap="square" lIns="0" tIns="12700" rIns="0" bIns="0" rtlCol="0">
            <a:spAutoFit/>
          </a:bodyPr>
          <a:lstStyle/>
          <a:p>
            <a:pPr marL="12700" marR="5080" algn="l">
              <a:lnSpc>
                <a:spcPct val="114000"/>
              </a:lnSpc>
              <a:spcBef>
                <a:spcPts val="100"/>
              </a:spcBef>
            </a:pPr>
            <a:r>
              <a:rPr lang="vi-VN" sz="2000" b="0" i="0" dirty="0">
                <a:solidFill>
                  <a:srgbClr val="1B1B1B"/>
                </a:solidFill>
                <a:effectLst/>
                <a:latin typeface="Open Sans" panose="020B0606030504020204" pitchFamily="34" charset="0"/>
              </a:rPr>
              <a:t>	</a:t>
            </a:r>
            <a:r>
              <a:rPr lang="vi-VN" sz="3200" b="0" i="0" dirty="0">
                <a:solidFill>
                  <a:srgbClr val="1B1B1B"/>
                </a:solidFill>
                <a:effectLst/>
                <a:latin typeface="+mj-lt"/>
                <a:ea typeface="Open Sans" panose="020B0606030504020204" pitchFamily="34" charset="0"/>
                <a:cs typeface="Open Sans" panose="020B0606030504020204" pitchFamily="34" charset="0"/>
              </a:rPr>
              <a:t>RDBMS là viết tắt của Relational Database Management System có nghĩa là hệ quản trị cơ sỡ dữ liệu quan hệ. RDBMS là cơ sở cho SQL, và cho tất cả các hệ thống cơ sở dữ liệu hiện đại như MS SQL Server, IBM DB2, Oracle, MySQL và Microsoft Access.</a:t>
            </a:r>
            <a:endParaRPr lang="vi-VN" sz="3200" b="0" i="0" dirty="0">
              <a:solidFill>
                <a:srgbClr val="1B1B1B"/>
              </a:solidFill>
              <a:effectLst/>
              <a:latin typeface="+mj-lt"/>
              <a:ea typeface="Open Sans" panose="020B0606030504020204" pitchFamily="34" charset="0"/>
              <a:cs typeface="Open Sans" panose="020B0606030504020204" pitchFamily="34" charset="0"/>
            </a:endParaRPr>
          </a:p>
        </p:txBody>
      </p:sp>
      <p:grpSp>
        <p:nvGrpSpPr>
          <p:cNvPr id="7" name="object 7"/>
          <p:cNvGrpSpPr/>
          <p:nvPr/>
        </p:nvGrpSpPr>
        <p:grpSpPr>
          <a:xfrm>
            <a:off x="0" y="3558106"/>
            <a:ext cx="8973820" cy="6729095"/>
            <a:chOff x="0" y="3558106"/>
            <a:chExt cx="8973820" cy="6729095"/>
          </a:xfrm>
        </p:grpSpPr>
        <p:pic>
          <p:nvPicPr>
            <p:cNvPr id="8" name="object 8"/>
            <p:cNvPicPr/>
            <p:nvPr/>
          </p:nvPicPr>
          <p:blipFill>
            <a:blip r:embed="rId1" cstate="print"/>
            <a:stretch>
              <a:fillRect/>
            </a:stretch>
          </p:blipFill>
          <p:spPr>
            <a:xfrm>
              <a:off x="1028700" y="4390364"/>
              <a:ext cx="6086474" cy="4867274"/>
            </a:xfrm>
            <a:prstGeom prst="rect">
              <a:avLst/>
            </a:prstGeom>
          </p:spPr>
        </p:pic>
        <p:pic>
          <p:nvPicPr>
            <p:cNvPr id="9" name="object 9"/>
            <p:cNvPicPr/>
            <p:nvPr/>
          </p:nvPicPr>
          <p:blipFill>
            <a:blip r:embed="rId2" cstate="print"/>
            <a:stretch>
              <a:fillRect/>
            </a:stretch>
          </p:blipFill>
          <p:spPr>
            <a:xfrm>
              <a:off x="5672763" y="7754709"/>
              <a:ext cx="3300456" cy="2532289"/>
            </a:xfrm>
            <a:prstGeom prst="rect">
              <a:avLst/>
            </a:prstGeom>
          </p:spPr>
        </p:pic>
        <p:pic>
          <p:nvPicPr>
            <p:cNvPr id="10" name="object 10"/>
            <p:cNvPicPr/>
            <p:nvPr/>
          </p:nvPicPr>
          <p:blipFill>
            <a:blip r:embed="rId3" cstate="print"/>
            <a:stretch>
              <a:fillRect/>
            </a:stretch>
          </p:blipFill>
          <p:spPr>
            <a:xfrm>
              <a:off x="0" y="3558106"/>
              <a:ext cx="1981213" cy="2716862"/>
            </a:xfrm>
            <a:prstGeom prst="rect">
              <a:avLst/>
            </a:prstGeom>
          </p:spPr>
        </p:pic>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3808095"/>
            <a:ext cx="8801100" cy="609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090457" y="0"/>
            <a:ext cx="7197725" cy="10287000"/>
            <a:chOff x="11090457" y="0"/>
            <a:chExt cx="7197725" cy="10287000"/>
          </a:xfrm>
        </p:grpSpPr>
        <p:sp>
          <p:nvSpPr>
            <p:cNvPr id="3" name="object 3"/>
            <p:cNvSpPr/>
            <p:nvPr/>
          </p:nvSpPr>
          <p:spPr>
            <a:xfrm>
              <a:off x="11090457" y="0"/>
              <a:ext cx="7197725" cy="10287000"/>
            </a:xfrm>
            <a:custGeom>
              <a:avLst/>
              <a:gdLst/>
              <a:ahLst/>
              <a:cxnLst/>
              <a:rect l="l" t="t" r="r" b="b"/>
              <a:pathLst>
                <a:path w="7197725" h="10287000">
                  <a:moveTo>
                    <a:pt x="0" y="0"/>
                  </a:moveTo>
                  <a:lnTo>
                    <a:pt x="7197542" y="0"/>
                  </a:lnTo>
                  <a:lnTo>
                    <a:pt x="7197542" y="10286999"/>
                  </a:lnTo>
                  <a:lnTo>
                    <a:pt x="0" y="10286999"/>
                  </a:lnTo>
                  <a:lnTo>
                    <a:pt x="0" y="0"/>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11402892" y="4231151"/>
              <a:ext cx="2253935" cy="2425383"/>
            </a:xfrm>
            <a:prstGeom prst="rect">
              <a:avLst/>
            </a:prstGeom>
          </p:spPr>
        </p:pic>
        <p:pic>
          <p:nvPicPr>
            <p:cNvPr id="5" name="object 5"/>
            <p:cNvPicPr/>
            <p:nvPr/>
          </p:nvPicPr>
          <p:blipFill>
            <a:blip r:embed="rId2" cstate="print"/>
            <a:stretch>
              <a:fillRect/>
            </a:stretch>
          </p:blipFill>
          <p:spPr>
            <a:xfrm>
              <a:off x="11365481" y="1779"/>
              <a:ext cx="3031124" cy="2948418"/>
            </a:xfrm>
            <a:prstGeom prst="rect">
              <a:avLst/>
            </a:prstGeom>
          </p:spPr>
        </p:pic>
        <p:pic>
          <p:nvPicPr>
            <p:cNvPr id="6" name="object 6"/>
            <p:cNvPicPr/>
            <p:nvPr/>
          </p:nvPicPr>
          <p:blipFill>
            <a:blip r:embed="rId3" cstate="print"/>
            <a:stretch>
              <a:fillRect/>
            </a:stretch>
          </p:blipFill>
          <p:spPr>
            <a:xfrm>
              <a:off x="14875396" y="0"/>
              <a:ext cx="3266567" cy="3071312"/>
            </a:xfrm>
            <a:prstGeom prst="rect">
              <a:avLst/>
            </a:prstGeom>
          </p:spPr>
        </p:pic>
        <p:pic>
          <p:nvPicPr>
            <p:cNvPr id="7" name="object 7"/>
            <p:cNvPicPr/>
            <p:nvPr/>
          </p:nvPicPr>
          <p:blipFill>
            <a:blip r:embed="rId4" cstate="print"/>
            <a:stretch>
              <a:fillRect/>
            </a:stretch>
          </p:blipFill>
          <p:spPr>
            <a:xfrm>
              <a:off x="15450473" y="6833349"/>
              <a:ext cx="2571749" cy="2819399"/>
            </a:xfrm>
            <a:prstGeom prst="rect">
              <a:avLst/>
            </a:prstGeom>
          </p:spPr>
        </p:pic>
        <p:pic>
          <p:nvPicPr>
            <p:cNvPr id="8" name="object 8"/>
            <p:cNvPicPr/>
            <p:nvPr/>
          </p:nvPicPr>
          <p:blipFill>
            <a:blip r:embed="rId5" cstate="print"/>
            <a:stretch>
              <a:fillRect/>
            </a:stretch>
          </p:blipFill>
          <p:spPr>
            <a:xfrm>
              <a:off x="11207253" y="7124320"/>
              <a:ext cx="3665146" cy="2817612"/>
            </a:xfrm>
            <a:prstGeom prst="rect">
              <a:avLst/>
            </a:prstGeom>
          </p:spPr>
        </p:pic>
        <p:pic>
          <p:nvPicPr>
            <p:cNvPr id="9" name="object 9"/>
            <p:cNvPicPr/>
            <p:nvPr/>
          </p:nvPicPr>
          <p:blipFill>
            <a:blip r:embed="rId6" cstate="print"/>
            <a:stretch>
              <a:fillRect/>
            </a:stretch>
          </p:blipFill>
          <p:spPr>
            <a:xfrm>
              <a:off x="12179386" y="1755048"/>
              <a:ext cx="5076824" cy="6772274"/>
            </a:xfrm>
            <a:prstGeom prst="rect">
              <a:avLst/>
            </a:prstGeom>
          </p:spPr>
        </p:pic>
        <p:pic>
          <p:nvPicPr>
            <p:cNvPr id="10" name="object 10"/>
            <p:cNvPicPr/>
            <p:nvPr/>
          </p:nvPicPr>
          <p:blipFill>
            <a:blip r:embed="rId7" cstate="print"/>
            <a:stretch>
              <a:fillRect/>
            </a:stretch>
          </p:blipFill>
          <p:spPr>
            <a:xfrm>
              <a:off x="16002444" y="3019119"/>
              <a:ext cx="2285554" cy="2550465"/>
            </a:xfrm>
            <a:prstGeom prst="rect">
              <a:avLst/>
            </a:prstGeom>
          </p:spPr>
        </p:pic>
      </p:grpSp>
      <p:sp>
        <p:nvSpPr>
          <p:cNvPr id="16" name="Text Placeholder 15"/>
          <p:cNvSpPr>
            <a:spLocks noGrp="1"/>
          </p:cNvSpPr>
          <p:nvPr>
            <p:ph type="body" idx="1"/>
          </p:nvPr>
        </p:nvSpPr>
        <p:spPr>
          <a:xfrm>
            <a:off x="1066657" y="1866900"/>
            <a:ext cx="8265795" cy="6155690"/>
          </a:xfrm>
        </p:spPr>
        <p:txBody>
          <a:bodyPr/>
          <a:lstStyle/>
          <a:p>
            <a:r>
              <a:rPr lang="vi-VN" dirty="0"/>
              <a:t>	</a:t>
            </a:r>
            <a:r>
              <a:rPr lang="vi-VN" sz="4000" dirty="0">
                <a:latin typeface="+mj-lt"/>
              </a:rPr>
              <a:t>Nên dùng RDBMS khi :</a:t>
            </a:r>
            <a:endParaRPr lang="vi-VN" sz="4000" dirty="0">
              <a:latin typeface="+mj-lt"/>
            </a:endParaRPr>
          </a:p>
          <a:p>
            <a:pPr marL="342900" indent="-342900">
              <a:buFont typeface="Arial" panose="020B0604020202020204" pitchFamily="34" charset="0"/>
              <a:buChar char="•"/>
            </a:pPr>
            <a:r>
              <a:rPr lang="vi-VN" sz="4000" dirty="0">
                <a:latin typeface="+mj-lt"/>
              </a:rPr>
              <a:t>Các trường hợp khi giữ vững tính toàn vẹn dữ liệu – dữ liệu không thể bị chỉnh sửa dễ dàng là tối cần thiết. Ví dụ: các ứng dụng của mảng tài chính, ứng dụng trong quốc phòng, an ninh và trong lĩnh vực thông tin sức khoẻ cá nhân.</a:t>
            </a:r>
            <a:endParaRPr lang="vi-VN" sz="4000" dirty="0">
              <a:latin typeface="+mj-lt"/>
            </a:endParaRPr>
          </a:p>
          <a:p>
            <a:pPr marL="342900" indent="-342900">
              <a:buFont typeface="Arial" panose="020B0604020202020204" pitchFamily="34" charset="0"/>
              <a:buChar char="•"/>
            </a:pPr>
            <a:r>
              <a:rPr lang="vi-VN" sz="4000" dirty="0">
                <a:latin typeface="+mj-lt"/>
              </a:rPr>
              <a:t>Các lĩnh vực tự động hoá</a:t>
            </a:r>
            <a:endParaRPr lang="vi-VN" sz="4000" dirty="0">
              <a:latin typeface="+mj-lt"/>
            </a:endParaRPr>
          </a:p>
          <a:p>
            <a:pPr marL="342900" indent="-342900">
              <a:buFont typeface="Arial" panose="020B0604020202020204" pitchFamily="34" charset="0"/>
              <a:buChar char="•"/>
            </a:pPr>
            <a:r>
              <a:rPr lang="vi-VN" sz="4000" dirty="0">
                <a:latin typeface="+mj-lt"/>
              </a:rPr>
              <a:t>Thông tin nội bộ</a:t>
            </a:r>
            <a:endParaRPr lang="vi-VN" sz="40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1" cstate="print"/>
            <a:stretch>
              <a:fillRect/>
            </a:stretch>
          </p:blipFill>
          <p:spPr>
            <a:xfrm>
              <a:off x="0" y="0"/>
              <a:ext cx="18287997" cy="5286374"/>
            </a:xfrm>
            <a:prstGeom prst="rect">
              <a:avLst/>
            </a:prstGeom>
          </p:spPr>
        </p:pic>
        <p:pic>
          <p:nvPicPr>
            <p:cNvPr id="4" name="object 4"/>
            <p:cNvPicPr/>
            <p:nvPr/>
          </p:nvPicPr>
          <p:blipFill>
            <a:blip r:embed="rId2" cstate="print"/>
            <a:stretch>
              <a:fillRect/>
            </a:stretch>
          </p:blipFill>
          <p:spPr>
            <a:xfrm>
              <a:off x="12865692" y="5597537"/>
              <a:ext cx="3552824" cy="3467099"/>
            </a:xfrm>
            <a:prstGeom prst="rect">
              <a:avLst/>
            </a:prstGeom>
          </p:spPr>
        </p:pic>
        <p:pic>
          <p:nvPicPr>
            <p:cNvPr id="5" name="object 5"/>
            <p:cNvPicPr/>
            <p:nvPr/>
          </p:nvPicPr>
          <p:blipFill>
            <a:blip r:embed="rId3" cstate="print"/>
            <a:stretch>
              <a:fillRect/>
            </a:stretch>
          </p:blipFill>
          <p:spPr>
            <a:xfrm>
              <a:off x="14336188" y="8661321"/>
              <a:ext cx="3502927" cy="1625677"/>
            </a:xfrm>
            <a:prstGeom prst="rect">
              <a:avLst/>
            </a:prstGeom>
          </p:spPr>
        </p:pic>
        <p:pic>
          <p:nvPicPr>
            <p:cNvPr id="6" name="object 6"/>
            <p:cNvPicPr/>
            <p:nvPr/>
          </p:nvPicPr>
          <p:blipFill>
            <a:blip r:embed="rId4" cstate="print"/>
            <a:stretch>
              <a:fillRect/>
            </a:stretch>
          </p:blipFill>
          <p:spPr>
            <a:xfrm>
              <a:off x="12219678" y="4473531"/>
              <a:ext cx="1685924" cy="1628774"/>
            </a:xfrm>
            <a:prstGeom prst="rect">
              <a:avLst/>
            </a:prstGeom>
          </p:spPr>
        </p:pic>
        <p:pic>
          <p:nvPicPr>
            <p:cNvPr id="7" name="object 7"/>
            <p:cNvPicPr/>
            <p:nvPr/>
          </p:nvPicPr>
          <p:blipFill>
            <a:blip r:embed="rId5" cstate="print"/>
            <a:stretch>
              <a:fillRect/>
            </a:stretch>
          </p:blipFill>
          <p:spPr>
            <a:xfrm>
              <a:off x="17030755" y="5711827"/>
              <a:ext cx="1257243" cy="2133599"/>
            </a:xfrm>
            <a:prstGeom prst="rect">
              <a:avLst/>
            </a:prstGeom>
          </p:spPr>
        </p:pic>
      </p:grpSp>
      <p:pic>
        <p:nvPicPr>
          <p:cNvPr id="9" name="Content Placeholder 6"/>
          <p:cNvPicPr>
            <a:picLocks noGrp="1" noChangeAspect="1"/>
          </p:cNvPicPr>
          <p:nvPr/>
        </p:nvPicPr>
        <p:blipFill>
          <a:blip r:embed="rId6"/>
          <a:stretch>
            <a:fillRect/>
          </a:stretch>
        </p:blipFill>
        <p:spPr>
          <a:xfrm>
            <a:off x="2057400" y="2628900"/>
            <a:ext cx="15107920" cy="6245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200400" y="1028700"/>
            <a:ext cx="13220700" cy="706755"/>
          </a:xfrm>
          <a:prstGeom prst="rect">
            <a:avLst/>
          </a:prstGeom>
          <a:noFill/>
        </p:spPr>
        <p:txBody>
          <a:bodyPr wrap="none" rtlCol="0">
            <a:spAutoFit/>
          </a:bodyPr>
          <a:p>
            <a:r>
              <a:rPr lang="vi-VN" altLang="en-US" sz="4000" b="1">
                <a:gradFill>
                  <a:gsLst>
                    <a:gs pos="0">
                      <a:srgbClr val="FE4444"/>
                    </a:gs>
                    <a:gs pos="100000">
                      <a:srgbClr val="832B2B"/>
                    </a:gs>
                  </a:gsLst>
                  <a:lin scaled="0"/>
                </a:gradFill>
              </a:rPr>
              <a:t>II. SO SÁNH TRUY VẤN GIỨA MY SQL: VÀ MONGODB</a:t>
            </a:r>
            <a:endParaRPr lang="vi-VN" altLang="en-US" sz="4000" b="1">
              <a:gradFill>
                <a:gsLst>
                  <a:gs pos="0">
                    <a:srgbClr val="FE4444"/>
                  </a:gs>
                  <a:gs pos="100000">
                    <a:srgbClr val="832B2B"/>
                  </a:gs>
                </a:gsLst>
                <a:lin scaled="0"/>
              </a:gradFill>
            </a:endParaRPr>
          </a:p>
        </p:txBody>
      </p:sp>
      <p:sp>
        <p:nvSpPr>
          <p:cNvPr id="7" name="Text Box 6"/>
          <p:cNvSpPr txBox="1"/>
          <p:nvPr/>
        </p:nvSpPr>
        <p:spPr>
          <a:xfrm>
            <a:off x="3581400" y="3695700"/>
            <a:ext cx="4736465" cy="583565"/>
          </a:xfrm>
          <a:prstGeom prst="rect">
            <a:avLst/>
          </a:prstGeom>
          <a:noFill/>
        </p:spPr>
        <p:txBody>
          <a:bodyPr wrap="square" rtlCol="0">
            <a:spAutoFit/>
          </a:bodyPr>
          <a:p>
            <a:pPr marL="342900" indent="-342900">
              <a:buFont typeface="Arial" panose="020B0604020202020204" pitchFamily="34" charset="0"/>
              <a:buChar char="•"/>
            </a:pPr>
            <a:r>
              <a:rPr lang="vi-VN" altLang="en-US" sz="3200"/>
              <a:t>TRUY VẤN DỮ LIỆU</a:t>
            </a:r>
            <a:endParaRPr lang="vi-VN" altLang="en-US" sz="3200"/>
          </a:p>
        </p:txBody>
      </p:sp>
      <p:sp>
        <p:nvSpPr>
          <p:cNvPr id="8" name="Text Box 7"/>
          <p:cNvSpPr txBox="1"/>
          <p:nvPr/>
        </p:nvSpPr>
        <p:spPr>
          <a:xfrm>
            <a:off x="3581400" y="4804410"/>
            <a:ext cx="5575300" cy="1076325"/>
          </a:xfrm>
          <a:prstGeom prst="rect">
            <a:avLst/>
          </a:prstGeom>
          <a:noFill/>
        </p:spPr>
        <p:txBody>
          <a:bodyPr wrap="square" rtlCol="0">
            <a:spAutoFit/>
          </a:bodyPr>
          <a:p>
            <a:pPr marL="342900" indent="-342900">
              <a:buFont typeface="Arial" panose="020B0604020202020204" pitchFamily="34" charset="0"/>
              <a:buChar char="•"/>
            </a:pPr>
            <a:r>
              <a:rPr lang="vi-VN" altLang="en-US" sz="3200"/>
              <a:t>UPDATE DỮ LIỆU</a:t>
            </a:r>
            <a:br>
              <a:rPr lang="vi-VN" altLang="en-US" sz="3200"/>
            </a:br>
            <a:endParaRPr lang="vi-VN" altLang="en-US" sz="3200"/>
          </a:p>
        </p:txBody>
      </p:sp>
      <p:sp>
        <p:nvSpPr>
          <p:cNvPr id="9" name="Text Box 8"/>
          <p:cNvSpPr txBox="1"/>
          <p:nvPr/>
        </p:nvSpPr>
        <p:spPr>
          <a:xfrm>
            <a:off x="3581400" y="5905500"/>
            <a:ext cx="5471795" cy="1076325"/>
          </a:xfrm>
          <a:prstGeom prst="rect">
            <a:avLst/>
          </a:prstGeom>
          <a:noFill/>
        </p:spPr>
        <p:txBody>
          <a:bodyPr wrap="square" rtlCol="0">
            <a:spAutoFit/>
          </a:bodyPr>
          <a:p>
            <a:pPr marL="342900" indent="-342900">
              <a:buFont typeface="Arial" panose="020B0604020202020204" pitchFamily="34" charset="0"/>
              <a:buChar char="•"/>
            </a:pPr>
            <a:r>
              <a:rPr lang="vi-VN" altLang="en-US" sz="3200"/>
              <a:t>DELETE DỮ LIỆU</a:t>
            </a:r>
            <a:endParaRPr lang="vi-VN" altLang="en-US" sz="3200"/>
          </a:p>
          <a:p>
            <a:pPr marL="342900" indent="-342900"/>
            <a:endParaRPr lang="vi-VN" altLang="en-US" sz="3200"/>
          </a:p>
        </p:txBody>
      </p:sp>
      <p:sp>
        <p:nvSpPr>
          <p:cNvPr id="2" name="Text Box 1"/>
          <p:cNvSpPr txBox="1"/>
          <p:nvPr/>
        </p:nvSpPr>
        <p:spPr>
          <a:xfrm>
            <a:off x="3581400" y="2857500"/>
            <a:ext cx="3561715" cy="583565"/>
          </a:xfrm>
          <a:prstGeom prst="rect">
            <a:avLst/>
          </a:prstGeom>
          <a:noFill/>
        </p:spPr>
        <p:txBody>
          <a:bodyPr wrap="none" rtlCol="0">
            <a:spAutoFit/>
          </a:bodyPr>
          <a:p>
            <a:pPr marL="457200" indent="-457200">
              <a:buFont typeface="Arial" panose="020B0604020202020204" pitchFamily="34" charset="0"/>
              <a:buChar char="•"/>
            </a:pPr>
            <a:r>
              <a:rPr lang="vi-VN" altLang="en-US" sz="3200"/>
              <a:t>THÊM DỮ LIỆU</a:t>
            </a:r>
            <a:endParaRPr lang="vi-VN" altLang="en-US" sz="3200"/>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3329</Words>
  <Application>WPS Presentation</Application>
  <PresentationFormat>Custom</PresentationFormat>
  <Paragraphs>128</Paragraphs>
  <Slides>22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SimSun</vt:lpstr>
      <vt:lpstr>Wingdings</vt:lpstr>
      <vt:lpstr>Tahoma</vt:lpstr>
      <vt:lpstr>Times New Roman</vt:lpstr>
      <vt:lpstr>Tahoma</vt:lpstr>
      <vt:lpstr>Open Sans</vt:lpstr>
      <vt:lpstr>Microsoft YaHei</vt:lpstr>
      <vt:lpstr>Arial Unicode MS</vt:lpstr>
      <vt:lpstr>Calibri</vt:lpstr>
      <vt:lpstr>Office Theme</vt:lpstr>
      <vt:lpstr>Trường Đại Học Tài Nguyên và Môi Trường Tp Hồ Chí Minh</vt:lpstr>
      <vt:lpstr>PowerPoint 演示文稿</vt:lpstr>
      <vt:lpstr>PowerPoint 演示文稿</vt:lpstr>
      <vt:lpstr>PowerPoint 演示文稿</vt:lpstr>
      <vt:lpstr>PowerPoint 演示文稿</vt:lpstr>
      <vt:lpstr>I.	Khái niệm 	b) RDBMS </vt:lpstr>
      <vt:lpstr>PowerPoint 演示文稿</vt:lpstr>
      <vt:lpstr>PowerPoint 演示文稿</vt:lpstr>
      <vt:lpstr>PowerPoint 演示文稿</vt:lpstr>
      <vt:lpstr>PowerPoint 演示文稿</vt:lpstr>
      <vt:lpstr>Tốc độ truy vấn tìm kiếm</vt:lpstr>
      <vt:lpstr>				Mongodb db.getCollection("students").find({full_name:'Lê Thiên Ân'},{})</vt:lpstr>
      <vt:lpstr>UPDATE DỮ LIỆU</vt:lpstr>
      <vt:lpstr>MY SQL</vt:lpstr>
      <vt:lpstr>CÚ PHÁP UPDATA MY SQL VÀ MONGODB</vt:lpstr>
      <vt:lpstr>DELETE</vt:lpstr>
      <vt:lpstr>MY SQL select * from students where id = 510010039</vt:lpstr>
      <vt:lpstr>DEMO</vt:lpstr>
      <vt:lpstr>CƠ SỞ DỮ LIỆU</vt:lpstr>
      <vt:lpstr>1 SỐ ỨNG DỤNG CỦA CSDL VÀO THỰC TẾ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chưa có tên</dc:title>
  <dc:creator>Đức Vũ Minh</dc:creator>
  <cp:keywords>DAFURfi0CTQ,BAFURZQmvvg</cp:keywords>
  <cp:lastModifiedBy>ASUS</cp:lastModifiedBy>
  <cp:revision>19</cp:revision>
  <dcterms:created xsi:type="dcterms:W3CDTF">2022-12-09T13:43:00Z</dcterms:created>
  <dcterms:modified xsi:type="dcterms:W3CDTF">2022-12-13T00:02:42Z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2022-12-10T11:00:00Z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2022-12-10T11:00:00Z</vt:filetime>
  </property>
  <property fmtid="{D5CDD505-2E9C-101B-9397-08002B2CF9AE}" pid="6" name="ICV">
    <vt:lpwstr>E05B9F794DAC4DBEA11A4B8C4CC892D3</vt:lpwstr>
  </property>
  <property fmtid="{D5CDD505-2E9C-101B-9397-08002B2CF9AE}" pid="7" name="KSOProductBuildVer">
    <vt:lpwstr>1033-11.2.0.11417</vt:lpwstr>
  </property>
</Properties>
</file>